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theme/themeOverride8.xml" ContentType="application/vnd.openxmlformats-officedocument.themeOverr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theme/themeOverride10.xml" ContentType="application/vnd.openxmlformats-officedocument.themeOverride+xml"/>
  <Override PartName="/ppt/notesSlides/notesSlide18.xml" ContentType="application/vnd.openxmlformats-officedocument.presentationml.notesSlide+xml"/>
  <Override PartName="/ppt/theme/themeOverride11.xml" ContentType="application/vnd.openxmlformats-officedocument.themeOverride+xml"/>
  <Override PartName="/ppt/notesSlides/notesSlide19.xml" ContentType="application/vnd.openxmlformats-officedocument.presentationml.notesSlide+xml"/>
  <Override PartName="/ppt/theme/themeOverride1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3.xml" ContentType="application/vnd.openxmlformats-officedocument.themeOverride+xml"/>
  <Override PartName="/ppt/notesSlides/notesSlide26.xml" ContentType="application/vnd.openxmlformats-officedocument.presentationml.notesSlide+xml"/>
  <Override PartName="/ppt/theme/themeOverride14.xml" ContentType="application/vnd.openxmlformats-officedocument.themeOverride+xml"/>
  <Override PartName="/ppt/notesSlides/notesSlide27.xml" ContentType="application/vnd.openxmlformats-officedocument.presentationml.notesSlide+xml"/>
  <Override PartName="/ppt/theme/themeOverride15.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theme/themeOverride16.xml" ContentType="application/vnd.openxmlformats-officedocument.themeOverr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45"/>
  </p:notesMasterIdLst>
  <p:sldIdLst>
    <p:sldId id="257" r:id="rId3"/>
    <p:sldId id="332" r:id="rId4"/>
    <p:sldId id="263" r:id="rId5"/>
    <p:sldId id="324" r:id="rId6"/>
    <p:sldId id="325" r:id="rId7"/>
    <p:sldId id="326" r:id="rId8"/>
    <p:sldId id="327" r:id="rId9"/>
    <p:sldId id="328" r:id="rId10"/>
    <p:sldId id="329" r:id="rId11"/>
    <p:sldId id="331" r:id="rId12"/>
    <p:sldId id="278" r:id="rId13"/>
    <p:sldId id="264" r:id="rId14"/>
    <p:sldId id="262" r:id="rId15"/>
    <p:sldId id="283" r:id="rId16"/>
    <p:sldId id="260" r:id="rId17"/>
    <p:sldId id="265" r:id="rId18"/>
    <p:sldId id="266" r:id="rId19"/>
    <p:sldId id="279" r:id="rId20"/>
    <p:sldId id="269" r:id="rId21"/>
    <p:sldId id="281" r:id="rId22"/>
    <p:sldId id="268" r:id="rId23"/>
    <p:sldId id="288" r:id="rId24"/>
    <p:sldId id="290" r:id="rId25"/>
    <p:sldId id="289" r:id="rId26"/>
    <p:sldId id="306" r:id="rId27"/>
    <p:sldId id="291" r:id="rId28"/>
    <p:sldId id="270" r:id="rId29"/>
    <p:sldId id="267" r:id="rId30"/>
    <p:sldId id="272" r:id="rId31"/>
    <p:sldId id="287" r:id="rId32"/>
    <p:sldId id="307" r:id="rId33"/>
    <p:sldId id="308" r:id="rId34"/>
    <p:sldId id="309" r:id="rId35"/>
    <p:sldId id="310" r:id="rId36"/>
    <p:sldId id="322" r:id="rId37"/>
    <p:sldId id="311" r:id="rId38"/>
    <p:sldId id="312" r:id="rId39"/>
    <p:sldId id="320" r:id="rId40"/>
    <p:sldId id="319" r:id="rId41"/>
    <p:sldId id="330" r:id="rId42"/>
    <p:sldId id="321" r:id="rId43"/>
    <p:sldId id="27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Gast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76294" autoAdjust="0"/>
  </p:normalViewPr>
  <p:slideViewPr>
    <p:cSldViewPr snapToGrid="0" snapToObjects="1">
      <p:cViewPr>
        <p:scale>
          <a:sx n="63" d="100"/>
          <a:sy n="63" d="100"/>
        </p:scale>
        <p:origin x="-1680" y="-186"/>
      </p:cViewPr>
      <p:guideLst>
        <p:guide orient="horz" pos="2160"/>
        <p:guide pos="2880"/>
      </p:guideLst>
    </p:cSldViewPr>
  </p:slideViewPr>
  <p:outlineViewPr>
    <p:cViewPr>
      <p:scale>
        <a:sx n="33" d="100"/>
        <a:sy n="33" d="100"/>
      </p:scale>
      <p:origin x="0" y="166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6A75EA-7F6A-D44F-BCF8-797D4693294E}" type="datetimeFigureOut">
              <a:rPr lang="en-US" smtClean="0"/>
              <a:t>8/16/2017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286808-CB27-E145-A74A-AFC72F853803}" type="slidenum">
              <a:rPr lang="en-US" smtClean="0"/>
              <a:t>‹#›</a:t>
            </a:fld>
            <a:endParaRPr lang="en-US"/>
          </a:p>
        </p:txBody>
      </p:sp>
    </p:spTree>
    <p:extLst>
      <p:ext uri="{BB962C8B-B14F-4D97-AF65-F5344CB8AC3E}">
        <p14:creationId xmlns:p14="http://schemas.microsoft.com/office/powerpoint/2010/main" val="36924157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wernative.org/BlogDetail.aspx?Id=206" TargetMode="External"/><Relationship Id="rId3" Type="http://schemas.openxmlformats.org/officeDocument/2006/relationships/hyperlink" Target="http://wernative.org/BlogDetail.aspx?Id=196" TargetMode="External"/><Relationship Id="rId7" Type="http://schemas.openxmlformats.org/officeDocument/2006/relationships/hyperlink" Target="https://www.facebook.com/weRnative/photos/pcb.1122496154435997/1122495794436033/?type=3&amp;theater"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youtu.be/QDZlB-skw24" TargetMode="External"/><Relationship Id="rId5" Type="http://schemas.openxmlformats.org/officeDocument/2006/relationships/hyperlink" Target="https://youtu.be/x7wr8sGTYgI" TargetMode="External"/><Relationship Id="rId4" Type="http://schemas.openxmlformats.org/officeDocument/2006/relationships/hyperlink" Target="https://youtu.be/3dHYTPtsVGw"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urldefense.proofpoint.com/v2/url?u=http-3A__www.HealthyNativeYouth.org&amp;d=DQMFAw&amp;c=6vgNTiRn9_pqCD9hKx9JgXN1VapJQ8JVoF8oWH1AgfQ&amp;r=BLBjf_GJn4XZFplzLlqXRcPLgBdcEQ25VEPYFl-LL00&amp;m=WloNBkLRkwuUC6H_f6yc1eReY3O8SRnOP9mLqBGx4iE&amp;s=ivVKCHP3rbAlWF0TfX9ttylMfcz1oE2GTBDjx31e-jg&amp;e="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urldefense.proofpoint.com/v2/url?u=http-3A__www.facebook.com_HealthyNativeYouth&amp;d=DQMFAw&amp;c=6vgNTiRn9_pqCD9hKx9JgXN1VapJQ8JVoF8oWH1AgfQ&amp;r=BLBjf_GJn4XZFplzLlqXRcPLgBdcEQ25VEPYFl-LL00&amp;m=WloNBkLRkwuUC6H_f6yc1eReY3O8SRnOP9mLqBGx4iE&amp;s=WbdiK9j5HVPDgpYZ9EC6GPJYkfBAygI0CMJvMtC83X8&amp;e="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nowmattersnow.or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Welcome to today’s training on </a:t>
            </a:r>
            <a:r>
              <a:rPr lang="en-US" sz="1200" dirty="0"/>
              <a:t>Helping Youth Respond to Concerning </a:t>
            </a:r>
            <a:r>
              <a:rPr lang="en-US" sz="1200" dirty="0" smtClean="0"/>
              <a:t>Posts </a:t>
            </a:r>
            <a:r>
              <a:rPr lang="en-US" sz="1200" dirty="0"/>
              <a:t>On Social Media.</a:t>
            </a:r>
            <a:r>
              <a:rPr lang="en-US" sz="1200" baseline="0" dirty="0"/>
              <a:t> </a:t>
            </a:r>
          </a:p>
          <a:p>
            <a:endParaRPr lang="en-US" sz="1200" baseline="0" dirty="0"/>
          </a:p>
          <a:p>
            <a:r>
              <a:rPr lang="en-US" sz="1200" kern="1200" dirty="0" smtClean="0">
                <a:solidFill>
                  <a:schemeClr val="tx1"/>
                </a:solidFill>
                <a:latin typeface="+mn-lt"/>
                <a:ea typeface="+mn-ea"/>
                <a:cs typeface="+mn-cs"/>
              </a:rPr>
              <a:t>Introductions </a:t>
            </a:r>
            <a:r>
              <a:rPr lang="en-US" sz="1200" kern="1200" dirty="0" smtClean="0">
                <a:solidFill>
                  <a:schemeClr val="tx1"/>
                </a:solidFill>
                <a:latin typeface="+mn-lt"/>
                <a:ea typeface="+mn-ea"/>
                <a:cs typeface="+mn-cs"/>
                <a:sym typeface="Wingdings" panose="05000000000000000000" pitchFamily="2" charset="2"/>
              </a:rPr>
              <a:t></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882195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Before we proceed with the training, so we’re </a:t>
            </a:r>
            <a:r>
              <a:rPr lang="en-US" sz="1200" kern="1200" dirty="0">
                <a:solidFill>
                  <a:schemeClr val="tx1"/>
                </a:solidFill>
                <a:latin typeface="+mn-lt"/>
                <a:ea typeface="+mn-ea"/>
                <a:cs typeface="+mn-cs"/>
              </a:rPr>
              <a:t>all on the same </a:t>
            </a:r>
            <a:r>
              <a:rPr lang="en-US" sz="1200" kern="1200" dirty="0" smtClean="0">
                <a:solidFill>
                  <a:schemeClr val="tx1"/>
                </a:solidFill>
                <a:latin typeface="+mn-lt"/>
                <a:ea typeface="+mn-ea"/>
                <a:cs typeface="+mn-cs"/>
              </a:rPr>
              <a:t>page…</a:t>
            </a:r>
            <a:r>
              <a:rPr lang="en-US" sz="1200" kern="1200" baseline="0" dirty="0" smtClean="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a:t>
            </a:r>
            <a:r>
              <a:rPr lang="en-US" sz="1200" kern="1200" dirty="0" smtClean="0">
                <a:solidFill>
                  <a:schemeClr val="tx1"/>
                </a:solidFill>
                <a:latin typeface="+mn-lt"/>
                <a:ea typeface="+mn-ea"/>
                <a:cs typeface="+mn-cs"/>
              </a:rPr>
              <a:t>hen </a:t>
            </a:r>
            <a:r>
              <a:rPr lang="en-US" sz="1200" kern="1200" dirty="0">
                <a:solidFill>
                  <a:schemeClr val="tx1"/>
                </a:solidFill>
                <a:latin typeface="+mn-lt"/>
                <a:ea typeface="+mn-ea"/>
                <a:cs typeface="+mn-cs"/>
              </a:rPr>
              <a:t>we talk about concerning </a:t>
            </a:r>
            <a:r>
              <a:rPr lang="en-US" sz="1200" kern="1200" dirty="0" smtClean="0">
                <a:solidFill>
                  <a:schemeClr val="tx1"/>
                </a:solidFill>
                <a:latin typeface="+mn-lt"/>
                <a:ea typeface="+mn-ea"/>
                <a:cs typeface="+mn-cs"/>
              </a:rPr>
              <a:t>posts today, we are referring</a:t>
            </a:r>
            <a:r>
              <a:rPr lang="en-US" sz="1200" kern="1200" baseline="0" dirty="0" smtClean="0">
                <a:solidFill>
                  <a:schemeClr val="tx1"/>
                </a:solidFill>
                <a:latin typeface="+mn-lt"/>
                <a:ea typeface="+mn-ea"/>
                <a:cs typeface="+mn-cs"/>
              </a:rPr>
              <a:t> to posts </a:t>
            </a:r>
            <a:r>
              <a:rPr lang="en-US" sz="1200" kern="1200" dirty="0" smtClean="0">
                <a:solidFill>
                  <a:schemeClr val="tx1"/>
                </a:solidFill>
                <a:latin typeface="+mn-lt"/>
                <a:ea typeface="+mn-ea"/>
                <a:cs typeface="+mn-cs"/>
              </a:rPr>
              <a:t>that </a:t>
            </a:r>
            <a:r>
              <a:rPr lang="en-US" sz="1200" kern="1200" dirty="0">
                <a:solidFill>
                  <a:schemeClr val="tx1"/>
                </a:solidFill>
                <a:latin typeface="+mn-lt"/>
                <a:ea typeface="+mn-ea"/>
                <a:cs typeface="+mn-cs"/>
              </a:rPr>
              <a:t>express </a:t>
            </a:r>
            <a:r>
              <a:rPr lang="en-US" sz="1200" kern="1200" dirty="0" smtClean="0">
                <a:solidFill>
                  <a:schemeClr val="tx1"/>
                </a:solidFill>
                <a:latin typeface="+mn-lt"/>
                <a:ea typeface="+mn-ea"/>
                <a:cs typeface="+mn-cs"/>
              </a:rPr>
              <a:t>depression, grief, intent </a:t>
            </a:r>
            <a:r>
              <a:rPr lang="en-US" sz="1200" kern="1200" dirty="0">
                <a:solidFill>
                  <a:schemeClr val="tx1"/>
                </a:solidFill>
                <a:latin typeface="+mn-lt"/>
                <a:ea typeface="+mn-ea"/>
                <a:cs typeface="+mn-cs"/>
              </a:rPr>
              <a:t>to hurt one’s </a:t>
            </a:r>
            <a:r>
              <a:rPr lang="en-US" sz="1200" kern="1200" dirty="0" smtClean="0">
                <a:solidFill>
                  <a:schemeClr val="tx1"/>
                </a:solidFill>
                <a:latin typeface="+mn-lt"/>
                <a:ea typeface="+mn-ea"/>
                <a:cs typeface="+mn-cs"/>
              </a:rPr>
              <a:t>self, or intent to hurt </a:t>
            </a:r>
            <a:r>
              <a:rPr lang="en-US" sz="1200" kern="1200" dirty="0">
                <a:solidFill>
                  <a:schemeClr val="tx1"/>
                </a:solidFill>
                <a:latin typeface="+mn-lt"/>
                <a:ea typeface="+mn-ea"/>
                <a:cs typeface="+mn-cs"/>
              </a:rPr>
              <a:t>others, that have been posted on a social media </a:t>
            </a:r>
            <a:r>
              <a:rPr lang="en-US" sz="1200" kern="1200" dirty="0" smtClean="0">
                <a:solidFill>
                  <a:schemeClr val="tx1"/>
                </a:solidFill>
                <a:latin typeface="+mn-lt"/>
                <a:ea typeface="+mn-ea"/>
                <a:cs typeface="+mn-cs"/>
              </a:rPr>
              <a:t>site, </a:t>
            </a:r>
            <a:r>
              <a:rPr lang="en-US" sz="1200" kern="1200" dirty="0">
                <a:solidFill>
                  <a:schemeClr val="tx1"/>
                </a:solidFill>
                <a:latin typeface="+mn-lt"/>
                <a:ea typeface="+mn-ea"/>
                <a:cs typeface="+mn-cs"/>
              </a:rPr>
              <a:t>such as Facebook, Instagram, Twitter, or Snapchat. </a:t>
            </a:r>
          </a:p>
          <a:p>
            <a:endParaRPr lang="en-US"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11</a:t>
            </a:fld>
            <a:endParaRPr lang="en-US">
              <a:solidFill>
                <a:prstClr val="black"/>
              </a:solidFill>
              <a:latin typeface="Calibri"/>
            </a:endParaRPr>
          </a:p>
        </p:txBody>
      </p:sp>
    </p:spTree>
    <p:extLst>
      <p:ext uri="{BB962C8B-B14F-4D97-AF65-F5344CB8AC3E}">
        <p14:creationId xmlns:p14="http://schemas.microsoft.com/office/powerpoint/2010/main" val="459834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As you know, s</a:t>
            </a:r>
            <a:r>
              <a:rPr lang="en-US" sz="1200" dirty="0" smtClean="0">
                <a:effectLst/>
                <a:latin typeface="+mn-lt"/>
              </a:rPr>
              <a:t>uicide </a:t>
            </a:r>
            <a:r>
              <a:rPr lang="en-US" sz="1200" dirty="0">
                <a:effectLst/>
                <a:latin typeface="+mn-lt"/>
              </a:rPr>
              <a:t>prevention remains challenging among youth, as many do not disclose </a:t>
            </a:r>
            <a:r>
              <a:rPr lang="en-US" sz="1200" dirty="0" smtClean="0">
                <a:effectLst/>
                <a:latin typeface="+mn-lt"/>
              </a:rPr>
              <a:t>thoughts of suicide before making an attempt. </a:t>
            </a:r>
            <a:r>
              <a:rPr lang="en-US" sz="1200" dirty="0">
                <a:effectLst/>
                <a:latin typeface="+mn-lt"/>
              </a:rPr>
              <a:t>However, emerging research suggests that youth may disclose depression symptoms and suicidal ideation via social </a:t>
            </a:r>
            <a:r>
              <a:rPr lang="en-US" sz="1200" dirty="0" smtClean="0">
                <a:effectLst/>
                <a:latin typeface="+mn-lt"/>
              </a:rPr>
              <a:t>media. These </a:t>
            </a:r>
            <a:r>
              <a:rPr lang="en-US" sz="1200" dirty="0">
                <a:effectLst/>
                <a:latin typeface="+mn-lt"/>
              </a:rPr>
              <a:t>public </a:t>
            </a:r>
            <a:r>
              <a:rPr lang="en-US" sz="1200" dirty="0" smtClean="0">
                <a:effectLst/>
                <a:latin typeface="+mn-lt"/>
              </a:rPr>
              <a:t>disclosures </a:t>
            </a:r>
            <a:r>
              <a:rPr lang="en-US" sz="1200" dirty="0">
                <a:effectLst/>
                <a:latin typeface="+mn-lt"/>
              </a:rPr>
              <a:t>may provide new opportunities to identify youth at risk and connect them to appropriate resources and support. </a:t>
            </a: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12</a:t>
            </a:fld>
            <a:endParaRPr lang="en-US">
              <a:solidFill>
                <a:prstClr val="black"/>
              </a:solidFill>
              <a:latin typeface="Calibri"/>
            </a:endParaRPr>
          </a:p>
        </p:txBody>
      </p:sp>
    </p:spTree>
    <p:extLst>
      <p:ext uri="{BB962C8B-B14F-4D97-AF65-F5344CB8AC3E}">
        <p14:creationId xmlns:p14="http://schemas.microsoft.com/office/powerpoint/2010/main" val="2001594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sz="1200" dirty="0">
                <a:effectLst/>
                <a:latin typeface="+mn-lt"/>
              </a:rPr>
              <a:t>The </a:t>
            </a:r>
            <a:r>
              <a:rPr lang="en-US" sz="1200" dirty="0">
                <a:effectLst/>
                <a:latin typeface="Calibri,Italic"/>
              </a:rPr>
              <a:t>Social Media and Adolescent Health Research Team </a:t>
            </a:r>
            <a:r>
              <a:rPr lang="en-US" sz="1200" dirty="0">
                <a:effectLst/>
                <a:latin typeface="+mn-lt"/>
              </a:rPr>
              <a:t>(SMAHRT) is based</a:t>
            </a:r>
            <a:r>
              <a:rPr lang="en-US" sz="1200" baseline="0" dirty="0">
                <a:effectLst/>
                <a:latin typeface="+mn-lt"/>
              </a:rPr>
              <a:t> in the </a:t>
            </a:r>
            <a:r>
              <a:rPr lang="en-US" sz="1200" i="1" baseline="0" dirty="0">
                <a:effectLst/>
                <a:latin typeface="+mn-lt"/>
              </a:rPr>
              <a:t>Center for Child Health, Behavior and Development </a:t>
            </a:r>
            <a:r>
              <a:rPr lang="en-US" sz="1200" dirty="0">
                <a:effectLst/>
                <a:latin typeface="+mn-lt"/>
              </a:rPr>
              <a:t>at Seattle Children’s Hospital</a:t>
            </a:r>
            <a:r>
              <a:rPr lang="en-US" sz="1200" dirty="0" smtClean="0">
                <a:effectLst/>
                <a:latin typeface="+mn-lt"/>
              </a:rPr>
              <a:t>. </a:t>
            </a:r>
            <a:r>
              <a:rPr lang="en-US" dirty="0" smtClean="0"/>
              <a:t>Their </a:t>
            </a:r>
            <a:r>
              <a:rPr lang="en-US" dirty="0"/>
              <a:t>goal is to advance society’s understanding of the relationship between media and adolescent </a:t>
            </a:r>
            <a:r>
              <a:rPr lang="en-US" dirty="0" smtClean="0"/>
              <a:t>health.</a:t>
            </a:r>
            <a:endParaRPr lang="en-US" dirty="0"/>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latin typeface="Calibri"/>
              </a:rPr>
              <a:pPr/>
              <a:t>13</a:t>
            </a:fld>
            <a:endParaRPr lang="en-US" dirty="0">
              <a:solidFill>
                <a:prstClr val="black"/>
              </a:solidFill>
              <a:latin typeface="Calibri"/>
            </a:endParaRPr>
          </a:p>
        </p:txBody>
      </p:sp>
    </p:spTree>
    <p:extLst>
      <p:ext uri="{BB962C8B-B14F-4D97-AF65-F5344CB8AC3E}">
        <p14:creationId xmlns:p14="http://schemas.microsoft.com/office/powerpoint/2010/main" val="69116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We</a:t>
            </a:r>
            <a:r>
              <a:rPr lang="en-US" sz="1200" baseline="0" dirty="0"/>
              <a:t> often advise youth to talk to a </a:t>
            </a:r>
            <a:r>
              <a:rPr lang="en-US" sz="1200" b="1" baseline="0" dirty="0"/>
              <a:t>trusted adult </a:t>
            </a:r>
            <a:r>
              <a:rPr lang="en-US" sz="1200" baseline="0" dirty="0"/>
              <a:t>when they need help, but who are these ‘trusted adults’ exactly? </a:t>
            </a:r>
            <a:r>
              <a:rPr lang="en-US" sz="1200" baseline="0" dirty="0" smtClean="0"/>
              <a:t>It’s you! As </a:t>
            </a:r>
            <a:r>
              <a:rPr lang="en-US" sz="1200" dirty="0"/>
              <a:t>a parent, mentor, </a:t>
            </a:r>
            <a:r>
              <a:rPr lang="en-US" sz="1200" dirty="0" smtClean="0"/>
              <a:t>teacher, or </a:t>
            </a:r>
            <a:r>
              <a:rPr lang="en-US" sz="1200" dirty="0"/>
              <a:t>health educator, </a:t>
            </a:r>
            <a:r>
              <a:rPr lang="en-US" sz="1200" u="sng" dirty="0"/>
              <a:t>YOU</a:t>
            </a:r>
            <a:r>
              <a:rPr lang="en-US" sz="1200" dirty="0"/>
              <a:t> are </a:t>
            </a:r>
            <a:r>
              <a:rPr lang="en-US" sz="1200" dirty="0" smtClean="0"/>
              <a:t>trusted </a:t>
            </a:r>
            <a:r>
              <a:rPr lang="en-US" sz="1200" dirty="0"/>
              <a:t>advocates </a:t>
            </a:r>
            <a:r>
              <a:rPr lang="en-US" sz="1200" dirty="0" smtClean="0"/>
              <a:t>for </a:t>
            </a:r>
            <a:r>
              <a:rPr lang="en-US" sz="1200" dirty="0"/>
              <a:t>Native youth.</a:t>
            </a:r>
          </a:p>
          <a:p>
            <a:endParaRPr lang="en-US" dirty="0"/>
          </a:p>
          <a:p>
            <a:pPr lvl="0"/>
            <a:r>
              <a:rPr lang="en-US" sz="1200" kern="1200" dirty="0">
                <a:solidFill>
                  <a:schemeClr val="tx1"/>
                </a:solidFill>
                <a:effectLst/>
                <a:latin typeface="+mn-lt"/>
                <a:ea typeface="+mn-ea"/>
                <a:cs typeface="+mn-cs"/>
              </a:rPr>
              <a:t>During our conversations with </a:t>
            </a:r>
            <a:r>
              <a:rPr lang="en-US" sz="1200" kern="1200" dirty="0" smtClean="0">
                <a:solidFill>
                  <a:schemeClr val="tx1"/>
                </a:solidFill>
                <a:effectLst/>
                <a:latin typeface="+mn-lt"/>
                <a:ea typeface="+mn-ea"/>
                <a:cs typeface="+mn-cs"/>
              </a:rPr>
              <a:t>youth</a:t>
            </a:r>
            <a:r>
              <a:rPr lang="en-US" sz="1200" kern="1200" dirty="0">
                <a:solidFill>
                  <a:schemeClr val="tx1"/>
                </a:solidFill>
                <a:effectLst/>
                <a:latin typeface="+mn-lt"/>
                <a:ea typeface="+mn-ea"/>
                <a:cs typeface="+mn-cs"/>
              </a:rPr>
              <a:t>, all of them </a:t>
            </a:r>
            <a:r>
              <a:rPr lang="en-US" sz="1200" kern="1200" dirty="0" smtClean="0">
                <a:solidFill>
                  <a:schemeClr val="tx1"/>
                </a:solidFill>
                <a:effectLst/>
                <a:latin typeface="+mn-lt"/>
                <a:ea typeface="+mn-ea"/>
                <a:cs typeface="+mn-cs"/>
              </a:rPr>
              <a:t>said that </a:t>
            </a:r>
            <a:r>
              <a:rPr lang="en-US" sz="1200" kern="1200" dirty="0">
                <a:solidFill>
                  <a:schemeClr val="tx1"/>
                </a:solidFill>
                <a:effectLst/>
                <a:latin typeface="+mn-lt"/>
                <a:ea typeface="+mn-ea"/>
                <a:cs typeface="+mn-cs"/>
              </a:rPr>
              <a:t>they’d </a:t>
            </a:r>
            <a:r>
              <a:rPr lang="en-US" sz="1200" kern="1200" dirty="0" smtClean="0">
                <a:solidFill>
                  <a:schemeClr val="tx1"/>
                </a:solidFill>
                <a:effectLst/>
                <a:latin typeface="+mn-lt"/>
                <a:ea typeface="+mn-ea"/>
                <a:cs typeface="+mn-cs"/>
              </a:rPr>
              <a:t>seen concerning </a:t>
            </a:r>
            <a:r>
              <a:rPr lang="en-US" sz="1200" kern="1200" dirty="0">
                <a:solidFill>
                  <a:schemeClr val="tx1"/>
                </a:solidFill>
                <a:effectLst/>
                <a:latin typeface="+mn-lt"/>
                <a:ea typeface="+mn-ea"/>
                <a:cs typeface="+mn-cs"/>
              </a:rPr>
              <a:t>posts </a:t>
            </a:r>
            <a:r>
              <a:rPr lang="en-US" sz="1200" kern="1200" dirty="0" smtClean="0">
                <a:solidFill>
                  <a:schemeClr val="tx1"/>
                </a:solidFill>
                <a:effectLst/>
                <a:latin typeface="+mn-lt"/>
                <a:ea typeface="+mn-ea"/>
                <a:cs typeface="+mn-cs"/>
              </a:rPr>
              <a:t>online, but most didn’t know how to respond and wanted support from a trusted adult. When we</a:t>
            </a:r>
            <a:r>
              <a:rPr lang="en-US" sz="1200" kern="1200" baseline="0" dirty="0" smtClean="0">
                <a:solidFill>
                  <a:schemeClr val="tx1"/>
                </a:solidFill>
                <a:effectLst/>
                <a:latin typeface="+mn-lt"/>
                <a:ea typeface="+mn-ea"/>
                <a:cs typeface="+mn-cs"/>
              </a:rPr>
              <a:t> asked </a:t>
            </a:r>
            <a:r>
              <a:rPr lang="en-US" sz="1200" kern="1200" dirty="0" smtClean="0">
                <a:solidFill>
                  <a:schemeClr val="tx1"/>
                </a:solidFill>
                <a:effectLst/>
                <a:latin typeface="+mn-lt"/>
                <a:ea typeface="+mn-ea"/>
                <a:cs typeface="+mn-cs"/>
              </a:rPr>
              <a:t>health educators how they felt about this, </a:t>
            </a:r>
            <a:r>
              <a:rPr lang="en-US" sz="1200" kern="1200" dirty="0">
                <a:solidFill>
                  <a:schemeClr val="tx1"/>
                </a:solidFill>
                <a:effectLst/>
                <a:latin typeface="+mn-lt"/>
                <a:ea typeface="+mn-ea"/>
                <a:cs typeface="+mn-cs"/>
              </a:rPr>
              <a:t>only 5% felt adequately prepared to respond.</a:t>
            </a:r>
            <a:r>
              <a:rPr lang="en-US" sz="1200" kern="1200" baseline="0" dirty="0">
                <a:solidFill>
                  <a:schemeClr val="tx1"/>
                </a:solidFill>
                <a:effectLst/>
                <a:latin typeface="+mn-lt"/>
                <a:ea typeface="+mn-ea"/>
                <a:cs typeface="+mn-cs"/>
              </a:rPr>
              <a:t> </a:t>
            </a:r>
            <a:endParaRPr lang="en-US" sz="1200" kern="1200" baseline="0" dirty="0" smtClean="0">
              <a:solidFill>
                <a:schemeClr val="tx1"/>
              </a:solidFill>
              <a:effectLst/>
              <a:latin typeface="+mn-lt"/>
              <a:ea typeface="+mn-ea"/>
              <a:cs typeface="+mn-cs"/>
            </a:endParaRP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That’s why we created this training for </a:t>
            </a:r>
            <a:r>
              <a:rPr lang="en-US" sz="1200" i="1" kern="1200" baseline="0" dirty="0" smtClean="0">
                <a:solidFill>
                  <a:schemeClr val="tx1"/>
                </a:solidFill>
                <a:effectLst/>
                <a:latin typeface="+mn-lt"/>
                <a:ea typeface="+mn-ea"/>
                <a:cs typeface="+mn-cs"/>
              </a:rPr>
              <a:t>you, </a:t>
            </a:r>
            <a:r>
              <a:rPr lang="en-US" sz="1200" i="0" kern="1200" baseline="0" dirty="0" smtClean="0">
                <a:solidFill>
                  <a:schemeClr val="tx1"/>
                </a:solidFill>
                <a:effectLst/>
                <a:latin typeface="+mn-lt"/>
                <a:ea typeface="+mn-ea"/>
                <a:cs typeface="+mn-cs"/>
              </a:rPr>
              <a:t>regardless </a:t>
            </a:r>
            <a:r>
              <a:rPr lang="en-US" sz="1200" i="0" kern="1200" baseline="0" dirty="0">
                <a:solidFill>
                  <a:schemeClr val="tx1"/>
                </a:solidFill>
                <a:effectLst/>
                <a:latin typeface="+mn-lt"/>
                <a:ea typeface="+mn-ea"/>
                <a:cs typeface="+mn-cs"/>
              </a:rPr>
              <a:t>of your </a:t>
            </a:r>
            <a:r>
              <a:rPr lang="en-US" sz="1200" i="0" kern="1200" baseline="0" dirty="0" smtClean="0">
                <a:solidFill>
                  <a:schemeClr val="tx1"/>
                </a:solidFill>
                <a:effectLst/>
                <a:latin typeface="+mn-lt"/>
                <a:ea typeface="+mn-ea"/>
                <a:cs typeface="+mn-cs"/>
              </a:rPr>
              <a:t>professional role </a:t>
            </a:r>
            <a:r>
              <a:rPr lang="en-US" sz="1200" i="0" kern="1200" baseline="0" dirty="0">
                <a:solidFill>
                  <a:schemeClr val="tx1"/>
                </a:solidFill>
                <a:effectLst/>
                <a:latin typeface="+mn-lt"/>
                <a:ea typeface="+mn-ea"/>
                <a:cs typeface="+mn-cs"/>
              </a:rPr>
              <a:t>or </a:t>
            </a:r>
            <a:r>
              <a:rPr lang="en-US" sz="1200" i="0" kern="1200" baseline="0" dirty="0" smtClean="0">
                <a:solidFill>
                  <a:schemeClr val="tx1"/>
                </a:solidFill>
                <a:effectLst/>
                <a:latin typeface="+mn-lt"/>
                <a:ea typeface="+mn-ea"/>
                <a:cs typeface="+mn-cs"/>
              </a:rPr>
              <a:t>experience. I</a:t>
            </a:r>
            <a:r>
              <a:rPr lang="en-US" sz="1200" dirty="0" smtClean="0"/>
              <a:t>n </a:t>
            </a:r>
            <a:r>
              <a:rPr lang="en-US" sz="1200" dirty="0"/>
              <a:t>some cases you might be the only person a young adult feels they can talk to.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E286808-CB27-E145-A74A-AFC72F853803}" type="slidenum">
              <a:rPr lang="en-US" smtClean="0"/>
              <a:t>14</a:t>
            </a:fld>
            <a:endParaRPr lang="en-US"/>
          </a:p>
        </p:txBody>
      </p:sp>
    </p:spTree>
    <p:extLst>
      <p:ext uri="{BB962C8B-B14F-4D97-AF65-F5344CB8AC3E}">
        <p14:creationId xmlns:p14="http://schemas.microsoft.com/office/powerpoint/2010/main" val="2413780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prstClr val="black"/>
                </a:solidFill>
                <a:latin typeface="Tw Cen MT"/>
              </a:rPr>
              <a:t>As </a:t>
            </a:r>
            <a:r>
              <a:rPr lang="en-US" sz="1200" b="0" baseline="0" dirty="0" smtClean="0">
                <a:solidFill>
                  <a:prstClr val="black"/>
                </a:solidFill>
                <a:latin typeface="Tw Cen MT"/>
              </a:rPr>
              <a:t>a trusted adult, o</a:t>
            </a:r>
            <a:r>
              <a:rPr lang="en-US" sz="1200" b="0" dirty="0" smtClean="0">
                <a:solidFill>
                  <a:prstClr val="black"/>
                </a:solidFill>
                <a:latin typeface="Tw Cen MT"/>
              </a:rPr>
              <a:t>ur </a:t>
            </a:r>
            <a:r>
              <a:rPr lang="en-US" sz="1200" b="1" dirty="0" smtClean="0">
                <a:solidFill>
                  <a:prstClr val="black"/>
                </a:solidFill>
                <a:latin typeface="Tw Cen MT"/>
              </a:rPr>
              <a:t>goal </a:t>
            </a:r>
            <a:r>
              <a:rPr lang="en-US" sz="1200" dirty="0" smtClean="0"/>
              <a:t>is </a:t>
            </a:r>
            <a:r>
              <a:rPr lang="en-US" sz="1200" dirty="0"/>
              <a:t>to </a:t>
            </a:r>
            <a:r>
              <a:rPr lang="en-US" sz="1200" dirty="0" smtClean="0"/>
              <a:t>ensure you feel </a:t>
            </a:r>
            <a:r>
              <a:rPr lang="en-US" sz="1200" u="sng" dirty="0"/>
              <a:t>prepared</a:t>
            </a:r>
            <a:r>
              <a:rPr lang="en-US" sz="1200" dirty="0"/>
              <a:t> </a:t>
            </a:r>
            <a:r>
              <a:rPr lang="en-US" sz="1200" dirty="0" smtClean="0"/>
              <a:t>when a young person approaches you about seeing </a:t>
            </a:r>
            <a:r>
              <a:rPr lang="en-US" sz="1200" dirty="0"/>
              <a:t>concerning </a:t>
            </a:r>
            <a:r>
              <a:rPr lang="en-US" sz="1200" dirty="0" smtClean="0"/>
              <a:t>posts on </a:t>
            </a:r>
            <a:r>
              <a:rPr lang="en-US" sz="1200" dirty="0"/>
              <a:t>social media. </a:t>
            </a:r>
          </a:p>
          <a:p>
            <a:endParaRPr lang="en-US"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15</a:t>
            </a:fld>
            <a:endParaRPr lang="en-US">
              <a:solidFill>
                <a:prstClr val="black"/>
              </a:solidFill>
              <a:latin typeface="Calibri"/>
            </a:endParaRPr>
          </a:p>
        </p:txBody>
      </p:sp>
    </p:spTree>
    <p:extLst>
      <p:ext uri="{BB962C8B-B14F-4D97-AF65-F5344CB8AC3E}">
        <p14:creationId xmlns:p14="http://schemas.microsoft.com/office/powerpoint/2010/main" val="1165441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Please click</a:t>
            </a:r>
            <a:r>
              <a:rPr lang="en-US" baseline="0" dirty="0"/>
              <a:t> on the link to begin watching the 30 minute video. </a:t>
            </a:r>
          </a:p>
          <a:p>
            <a:endParaRPr lang="en-US" baseline="0" dirty="0"/>
          </a:p>
          <a:p>
            <a:r>
              <a:rPr lang="en-US" sz="1200" kern="1200" dirty="0" smtClean="0">
                <a:solidFill>
                  <a:prstClr val="black"/>
                </a:solidFill>
                <a:latin typeface="Tw Cen MT"/>
                <a:ea typeface="+mn-ea"/>
                <a:cs typeface="+mn-cs"/>
              </a:rPr>
              <a:t>O</a:t>
            </a:r>
            <a:r>
              <a:rPr lang="en-US" sz="1200" kern="1200" dirty="0" smtClean="0">
                <a:solidFill>
                  <a:schemeClr val="tx1"/>
                </a:solidFill>
                <a:latin typeface="+mn-lt"/>
                <a:ea typeface="+mn-ea"/>
                <a:cs typeface="+mn-cs"/>
              </a:rPr>
              <a:t>nce </a:t>
            </a:r>
            <a:r>
              <a:rPr lang="en-US" sz="1200" kern="1200" dirty="0">
                <a:solidFill>
                  <a:schemeClr val="tx1"/>
                </a:solidFill>
                <a:latin typeface="+mn-lt"/>
                <a:ea typeface="+mn-ea"/>
                <a:cs typeface="+mn-cs"/>
              </a:rPr>
              <a:t>you’re done watching</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video, return to this tab</a:t>
            </a:r>
            <a:r>
              <a:rPr lang="en-US" sz="1200" kern="1200" baseline="0" dirty="0">
                <a:solidFill>
                  <a:schemeClr val="tx1"/>
                </a:solidFill>
                <a:latin typeface="+mn-lt"/>
                <a:ea typeface="+mn-ea"/>
                <a:cs typeface="+mn-cs"/>
              </a:rPr>
              <a:t> on your browser </a:t>
            </a:r>
            <a:r>
              <a:rPr lang="en-US" sz="1200" kern="1200" dirty="0">
                <a:solidFill>
                  <a:schemeClr val="tx1"/>
                </a:solidFill>
                <a:latin typeface="+mn-lt"/>
                <a:ea typeface="+mn-ea"/>
                <a:cs typeface="+mn-cs"/>
              </a:rPr>
              <a:t>to move on to </a:t>
            </a:r>
            <a:r>
              <a:rPr lang="en-US" sz="1200" kern="1200" baseline="0" dirty="0" smtClean="0">
                <a:solidFill>
                  <a:schemeClr val="tx1"/>
                </a:solidFill>
                <a:latin typeface="+mn-lt"/>
                <a:ea typeface="+mn-ea"/>
                <a:cs typeface="+mn-cs"/>
              </a:rPr>
              <a:t>the </a:t>
            </a:r>
            <a:r>
              <a:rPr lang="en-US" sz="1200" kern="1200" baseline="0" dirty="0">
                <a:solidFill>
                  <a:schemeClr val="tx1"/>
                </a:solidFill>
                <a:latin typeface="+mn-lt"/>
                <a:ea typeface="+mn-ea"/>
                <a:cs typeface="+mn-cs"/>
              </a:rPr>
              <a:t>next slide.</a:t>
            </a:r>
            <a:endParaRPr lang="en-US"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16</a:t>
            </a:fld>
            <a:endParaRPr lang="en-US">
              <a:solidFill>
                <a:prstClr val="black"/>
              </a:solidFill>
              <a:latin typeface="Calibri"/>
            </a:endParaRPr>
          </a:p>
        </p:txBody>
      </p:sp>
    </p:spTree>
    <p:extLst>
      <p:ext uri="{BB962C8B-B14F-4D97-AF65-F5344CB8AC3E}">
        <p14:creationId xmlns:p14="http://schemas.microsoft.com/office/powerpoint/2010/main" val="234566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a:t>
            </a:r>
            <a:r>
              <a:rPr lang="en-US" dirty="0" smtClean="0"/>
              <a:t>created some handouts </a:t>
            </a:r>
            <a:r>
              <a:rPr lang="en-US" dirty="0"/>
              <a:t>to </a:t>
            </a:r>
            <a:r>
              <a:rPr lang="en-US" dirty="0" smtClean="0"/>
              <a:t>help walk you through each of these steps. The </a:t>
            </a:r>
            <a:r>
              <a:rPr lang="en-US" dirty="0"/>
              <a:t>handouts can be found under the “Resources Tab” and can be</a:t>
            </a:r>
            <a:r>
              <a:rPr lang="en-US" baseline="0" dirty="0"/>
              <a:t> downloaded and printed from here. </a:t>
            </a:r>
            <a:endParaRPr lang="en-US" dirty="0"/>
          </a:p>
          <a:p>
            <a:endParaRPr lang="en-US" baseline="0"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17</a:t>
            </a:fld>
            <a:endParaRPr lang="en-US">
              <a:solidFill>
                <a:prstClr val="black"/>
              </a:solidFill>
              <a:latin typeface="Calibri"/>
            </a:endParaRPr>
          </a:p>
        </p:txBody>
      </p:sp>
    </p:spTree>
    <p:extLst>
      <p:ext uri="{BB962C8B-B14F-4D97-AF65-F5344CB8AC3E}">
        <p14:creationId xmlns:p14="http://schemas.microsoft.com/office/powerpoint/2010/main" val="1729496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first </a:t>
            </a:r>
            <a:r>
              <a:rPr lang="en-US" sz="1200" kern="1200" dirty="0">
                <a:solidFill>
                  <a:schemeClr val="tx1"/>
                </a:solidFill>
                <a:effectLst/>
                <a:latin typeface="+mn-lt"/>
                <a:ea typeface="+mn-ea"/>
                <a:cs typeface="+mn-cs"/>
              </a:rPr>
              <a:t>handout </a:t>
            </a:r>
            <a:r>
              <a:rPr lang="en-US" sz="1200" kern="1200" dirty="0" smtClean="0">
                <a:solidFill>
                  <a:schemeClr val="tx1"/>
                </a:solidFill>
                <a:effectLst/>
                <a:latin typeface="+mn-lt"/>
                <a:ea typeface="+mn-ea"/>
                <a:cs typeface="+mn-cs"/>
              </a:rPr>
              <a:t>looks like this:</a:t>
            </a:r>
            <a:endParaRPr lang="en-US"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18</a:t>
            </a:fld>
            <a:endParaRPr lang="en-US">
              <a:solidFill>
                <a:prstClr val="black"/>
              </a:solidFill>
              <a:latin typeface="Calibri"/>
            </a:endParaRPr>
          </a:p>
        </p:txBody>
      </p:sp>
    </p:spTree>
    <p:extLst>
      <p:ext uri="{BB962C8B-B14F-4D97-AF65-F5344CB8AC3E}">
        <p14:creationId xmlns:p14="http://schemas.microsoft.com/office/powerpoint/2010/main" val="1462076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turn to page two</a:t>
            </a:r>
            <a:r>
              <a:rPr kumimoji="0" lang="en-US" sz="1200" b="1" i="0" u="none" strike="noStrike" kern="1200" cap="none" spc="0" normalizeH="0" baseline="0" noProof="0" dirty="0">
                <a:ln>
                  <a:noFill/>
                </a:ln>
                <a:solidFill>
                  <a:schemeClr val="tx1"/>
                </a:solidFill>
                <a:effectLst/>
                <a:uLnTx/>
                <a:uFillTx/>
                <a:latin typeface="+mn-lt"/>
                <a:ea typeface="+mn-ea"/>
                <a:cs typeface="+mn-cs"/>
              </a:rPr>
              <a:t>,</a:t>
            </a:r>
            <a:r>
              <a:rPr kumimoji="0" lang="en-US" sz="1200" b="0" i="0" u="none" strike="noStrike" kern="1200" cap="none" spc="0" normalizeH="0" baseline="0" noProof="0" dirty="0">
                <a:ln>
                  <a:noFill/>
                </a:ln>
                <a:solidFill>
                  <a:schemeClr val="tx1"/>
                </a:solidFill>
                <a:effectLst/>
                <a:uLnTx/>
                <a:uFillTx/>
                <a:latin typeface="+mn-lt"/>
                <a:ea typeface="+mn-ea"/>
                <a:cs typeface="+mn-cs"/>
              </a:rPr>
              <a:t> you can find tips for identifying </a:t>
            </a:r>
            <a:r>
              <a:rPr kumimoji="0" lang="en-US" sz="1200" b="0" i="0" u="none" strike="noStrike" kern="1200" cap="none" spc="0" normalizeH="0" baseline="0" noProof="0" dirty="0" err="1" smtClean="0">
                <a:ln>
                  <a:noFill/>
                </a:ln>
                <a:solidFill>
                  <a:schemeClr val="tx1"/>
                </a:solidFill>
                <a:effectLst/>
                <a:uLnTx/>
                <a:uFillTx/>
                <a:latin typeface="+mn-lt"/>
                <a:ea typeface="+mn-ea"/>
                <a:cs typeface="+mn-cs"/>
              </a:rPr>
              <a:t>suicideality</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200" b="0" i="0" u="none" strike="noStrike" kern="1200" cap="none" spc="0" normalizeH="0" baseline="0" noProof="0" dirty="0">
                <a:ln>
                  <a:noFill/>
                </a:ln>
                <a:solidFill>
                  <a:schemeClr val="tx1"/>
                </a:solidFill>
                <a:effectLst/>
                <a:uLnTx/>
                <a:uFillTx/>
                <a:latin typeface="+mn-lt"/>
                <a:ea typeface="+mn-ea"/>
                <a:cs typeface="+mn-cs"/>
              </a:rPr>
              <a:t>and tips for </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talking about </a:t>
            </a:r>
            <a:r>
              <a:rPr kumimoji="0" lang="en-US" sz="1200" b="0" i="0" u="none" strike="noStrike" kern="1200" cap="none" spc="0" normalizeH="0" baseline="0" noProof="0" dirty="0">
                <a:ln>
                  <a:noFill/>
                </a:ln>
                <a:solidFill>
                  <a:schemeClr val="tx1"/>
                </a:solidFill>
                <a:effectLst/>
                <a:uLnTx/>
                <a:uFillTx/>
                <a:latin typeface="+mn-lt"/>
                <a:ea typeface="+mn-ea"/>
                <a:cs typeface="+mn-cs"/>
              </a:rPr>
              <a:t>it.</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t>
            </a:r>
            <a:r>
              <a:rPr lang="en-US" sz="1200" kern="1200" dirty="0">
                <a:solidFill>
                  <a:schemeClr val="tx1"/>
                </a:solidFill>
                <a:effectLst/>
                <a:latin typeface="+mn-lt"/>
                <a:ea typeface="+mn-ea"/>
                <a:cs typeface="+mn-cs"/>
              </a:rPr>
              <a:t>want to make sure we </a:t>
            </a:r>
            <a:r>
              <a:rPr lang="en-US" sz="1200" kern="1200" dirty="0" smtClean="0">
                <a:solidFill>
                  <a:schemeClr val="tx1"/>
                </a:solidFill>
                <a:effectLst/>
                <a:latin typeface="+mn-lt"/>
                <a:ea typeface="+mn-ea"/>
                <a:cs typeface="+mn-cs"/>
              </a:rPr>
              <a:t>use </a:t>
            </a:r>
            <a:r>
              <a:rPr lang="en-US" sz="1200" kern="1200" dirty="0">
                <a:solidFill>
                  <a:schemeClr val="tx1"/>
                </a:solidFill>
                <a:effectLst/>
                <a:latin typeface="+mn-lt"/>
                <a:ea typeface="+mn-ea"/>
                <a:cs typeface="+mn-cs"/>
              </a:rPr>
              <a:t>the right terms when we talk about suicide. It’s important to </a:t>
            </a:r>
            <a:r>
              <a:rPr lang="en-US" sz="1200" kern="1200" dirty="0" smtClean="0">
                <a:solidFill>
                  <a:schemeClr val="tx1"/>
                </a:solidFill>
                <a:effectLst/>
                <a:latin typeface="+mn-lt"/>
                <a:ea typeface="+mn-ea"/>
                <a:cs typeface="+mn-cs"/>
              </a:rPr>
              <a:t>review</a:t>
            </a:r>
            <a:r>
              <a:rPr lang="en-US" sz="1200" kern="1200" baseline="0" dirty="0" smtClean="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as they have </a:t>
            </a:r>
            <a:r>
              <a:rPr lang="en-US" sz="1200" kern="1200" dirty="0">
                <a:solidFill>
                  <a:schemeClr val="tx1"/>
                </a:solidFill>
                <a:effectLst/>
                <a:latin typeface="+mn-lt"/>
                <a:ea typeface="+mn-ea"/>
                <a:cs typeface="+mn-cs"/>
              </a:rPr>
              <a:t>changed in recent years.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now on, please: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USE terms like:		</a:t>
            </a:r>
            <a:r>
              <a:rPr lang="en-US" sz="1200" b="1" kern="1200" dirty="0" smtClean="0">
                <a:solidFill>
                  <a:schemeClr val="tx1"/>
                </a:solidFill>
                <a:effectLst/>
                <a:latin typeface="+mn-lt"/>
                <a:ea typeface="+mn-ea"/>
                <a:cs typeface="+mn-cs"/>
              </a:rPr>
              <a:t>Rather than terms</a:t>
            </a:r>
            <a:r>
              <a:rPr lang="en-US" sz="1200" b="1" kern="1200" baseline="0" dirty="0" smtClean="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like:</a:t>
            </a:r>
            <a:endParaRPr lang="en-US" sz="1200" b="1" kern="1200" dirty="0">
              <a:solidFill>
                <a:schemeClr val="tx1"/>
              </a:solidFill>
              <a:effectLst/>
              <a:latin typeface="+mn-lt"/>
              <a:ea typeface="+mn-ea"/>
              <a:cs typeface="+mn-cs"/>
            </a:endParaRPr>
          </a:p>
          <a:p>
            <a:r>
              <a:rPr lang="en-US" b="0" dirty="0"/>
              <a:t>Died</a:t>
            </a:r>
            <a:r>
              <a:rPr lang="en-US" b="0" baseline="0" dirty="0"/>
              <a:t> of Suicide		Committed Suicide</a:t>
            </a:r>
          </a:p>
          <a:p>
            <a:r>
              <a:rPr lang="en-US" b="0" baseline="0" dirty="0"/>
              <a:t>Suicide Death		</a:t>
            </a:r>
            <a:r>
              <a:rPr lang="en-US" b="0" baseline="0" dirty="0" smtClean="0"/>
              <a:t>Successful </a:t>
            </a:r>
            <a:r>
              <a:rPr lang="en-US" b="0" baseline="0" dirty="0"/>
              <a:t>Attempt</a:t>
            </a:r>
          </a:p>
          <a:p>
            <a:r>
              <a:rPr lang="en-US" b="0" baseline="0" dirty="0"/>
              <a:t>Suicide Attempt		Unsuccessful Attempt</a:t>
            </a:r>
          </a:p>
          <a:p>
            <a:r>
              <a:rPr lang="en-US" b="0" baseline="0" dirty="0"/>
              <a:t>Suicide			</a:t>
            </a:r>
            <a:r>
              <a:rPr lang="en-US" b="0" baseline="0" dirty="0" smtClean="0"/>
              <a:t>Complete </a:t>
            </a:r>
            <a:r>
              <a:rPr lang="en-US" b="0" baseline="0" dirty="0"/>
              <a:t>Suicide</a:t>
            </a:r>
          </a:p>
          <a:p>
            <a:r>
              <a:rPr lang="en-US" b="0" baseline="0" dirty="0"/>
              <a:t>Describe Behavior		Manipulative</a:t>
            </a:r>
          </a:p>
          <a:p>
            <a:r>
              <a:rPr lang="en-US" b="0" baseline="0" dirty="0"/>
              <a:t>Working with 		</a:t>
            </a:r>
            <a:r>
              <a:rPr lang="en-US" b="0" baseline="0" dirty="0" smtClean="0"/>
              <a:t>Dealing </a:t>
            </a:r>
            <a:r>
              <a:rPr lang="en-US" b="0" baseline="0" dirty="0"/>
              <a:t>with Suicidal Patients</a:t>
            </a:r>
            <a:endParaRPr lang="en-US" b="0"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19</a:t>
            </a:fld>
            <a:endParaRPr lang="en-US">
              <a:solidFill>
                <a:prstClr val="black"/>
              </a:solidFill>
              <a:latin typeface="Calibri"/>
            </a:endParaRPr>
          </a:p>
        </p:txBody>
      </p:sp>
    </p:spTree>
    <p:extLst>
      <p:ext uri="{BB962C8B-B14F-4D97-AF65-F5344CB8AC3E}">
        <p14:creationId xmlns:p14="http://schemas.microsoft.com/office/powerpoint/2010/main" val="1611375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Also</a:t>
            </a:r>
            <a:r>
              <a:rPr lang="en-US" sz="1200" kern="1200" baseline="0" dirty="0">
                <a:solidFill>
                  <a:schemeClr val="tx1"/>
                </a:solidFill>
                <a:effectLst/>
                <a:latin typeface="+mn-lt"/>
                <a:ea typeface="+mn-ea"/>
                <a:cs typeface="+mn-cs"/>
              </a:rPr>
              <a:t> o</a:t>
            </a:r>
            <a:r>
              <a:rPr lang="en-US" sz="1200" kern="1200" dirty="0">
                <a:solidFill>
                  <a:schemeClr val="tx1"/>
                </a:solidFill>
                <a:effectLst/>
                <a:latin typeface="+mn-lt"/>
                <a:ea typeface="+mn-ea"/>
                <a:cs typeface="+mn-cs"/>
              </a:rPr>
              <a:t>n page two, </a:t>
            </a:r>
            <a:r>
              <a:rPr kumimoji="0" lang="en-US" sz="1200" b="0" i="0" u="none" strike="noStrike" kern="1200" cap="none" spc="0" normalizeH="0" baseline="0" noProof="0" dirty="0">
                <a:ln>
                  <a:noFill/>
                </a:ln>
                <a:solidFill>
                  <a:schemeClr val="tx1"/>
                </a:solidFill>
                <a:effectLst/>
                <a:uLnTx/>
                <a:uFillTx/>
                <a:latin typeface="+mn-lt"/>
                <a:ea typeface="+mn-ea"/>
                <a:cs typeface="+mn-cs"/>
              </a:rPr>
              <a:t>you can see examples of </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concerning posts that you might encounter on social media:</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“FML (Fuck My Life). It’s too hard, I can’t take it anymore.”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“Nobody would notice if I went missing</a:t>
            </a:r>
            <a:r>
              <a:rPr lang="en-US"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t>
            </a:r>
            <a:r>
              <a:rPr lang="en-US" sz="1200" kern="1200" dirty="0">
                <a:solidFill>
                  <a:schemeClr val="tx1"/>
                </a:solidFill>
                <a:effectLst/>
                <a:latin typeface="+mn-lt"/>
                <a:ea typeface="+mn-ea"/>
                <a:cs typeface="+mn-cs"/>
              </a:rPr>
              <a:t>I’m done</a:t>
            </a:r>
            <a:r>
              <a:rPr lang="en-US"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t>
            </a:r>
            <a:r>
              <a:rPr lang="en-US" sz="1200" kern="1200" dirty="0">
                <a:solidFill>
                  <a:schemeClr val="tx1"/>
                </a:solidFill>
                <a:effectLst/>
                <a:latin typeface="+mn-lt"/>
                <a:ea typeface="+mn-ea"/>
                <a:cs typeface="+mn-cs"/>
              </a:rPr>
              <a:t>I don’t want to do this anymore, there’s no point.”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“F**K IT. GOODBYE</a:t>
            </a:r>
            <a:r>
              <a:rPr lang="en-US"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t>
            </a:r>
            <a:r>
              <a:rPr lang="en-US" sz="1200" kern="1200" dirty="0">
                <a:solidFill>
                  <a:schemeClr val="tx1"/>
                </a:solidFill>
                <a:effectLst/>
                <a:latin typeface="+mn-lt"/>
                <a:ea typeface="+mn-ea"/>
                <a:cs typeface="+mn-cs"/>
              </a:rPr>
              <a:t>I’m worthless...no one cares about me. wish I wasn’t here”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“Sometimes you have to fly with the eagles”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Photos </a:t>
            </a:r>
            <a:r>
              <a:rPr lang="en-US" sz="1200" kern="1200" dirty="0">
                <a:solidFill>
                  <a:schemeClr val="tx1"/>
                </a:solidFill>
                <a:effectLst/>
                <a:latin typeface="+mn-lt"/>
                <a:ea typeface="+mn-ea"/>
                <a:cs typeface="+mn-cs"/>
              </a:rPr>
              <a:t>of alcohol bottles, pills, weapons, or self-harm.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Depressing or sad song quotes.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Gun, knife, pills, or noose </a:t>
            </a:r>
            <a:r>
              <a:rPr lang="en-US" sz="1200" kern="1200" dirty="0" err="1">
                <a:solidFill>
                  <a:schemeClr val="tx1"/>
                </a:solidFill>
                <a:effectLst/>
                <a:latin typeface="+mn-lt"/>
                <a:ea typeface="+mn-ea"/>
                <a:cs typeface="+mn-cs"/>
              </a:rPr>
              <a:t>emojis</a:t>
            </a:r>
            <a:r>
              <a:rPr lang="en-US" sz="1200" kern="1200" dirty="0">
                <a:solidFill>
                  <a:schemeClr val="tx1"/>
                </a:solidFill>
                <a:effectLst/>
                <a:latin typeface="+mn-lt"/>
                <a:ea typeface="+mn-ea"/>
                <a:cs typeface="+mn-cs"/>
              </a:rPr>
              <a:t>.</a:t>
            </a:r>
          </a:p>
          <a:p>
            <a:endParaRPr lang="en-US" dirty="0"/>
          </a:p>
          <a:p>
            <a:r>
              <a:rPr lang="en-US" sz="1200" kern="1200" dirty="0">
                <a:solidFill>
                  <a:schemeClr val="tx1"/>
                </a:solidFill>
                <a:effectLst/>
                <a:latin typeface="+mn-lt"/>
                <a:ea typeface="+mn-ea"/>
                <a:cs typeface="+mn-cs"/>
              </a:rPr>
              <a:t>No doubt, it can be difficult to interpret the meaning of some posts. Remind youth that if anything makes them feel worried or uncomfortable, they should come to </a:t>
            </a:r>
            <a:r>
              <a:rPr lang="en-US" sz="1200" i="1"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rPr>
              <a:t> for help. </a:t>
            </a:r>
            <a:endParaRPr lang="en-US"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20</a:t>
            </a:fld>
            <a:endParaRPr lang="en-US">
              <a:solidFill>
                <a:prstClr val="black"/>
              </a:solidFill>
              <a:latin typeface="Calibri"/>
            </a:endParaRPr>
          </a:p>
        </p:txBody>
      </p:sp>
    </p:spTree>
    <p:extLst>
      <p:ext uri="{BB962C8B-B14F-4D97-AF65-F5344CB8AC3E}">
        <p14:creationId xmlns:p14="http://schemas.microsoft.com/office/powerpoint/2010/main" val="478983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To give you a little background about the Northwest Portland Area Indian Health Board… It’s a non-profit organization that serves the 43 federally recognized tribes of Oregon, Washington, and Idaho. We R Native is housed in the NW Tribal Epidemiology Center that provides research, surveillance, a capacity-building assistance on behalf of our member tribes.</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882195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Viewer Care </a:t>
            </a:r>
            <a:r>
              <a:rPr lang="en-US" sz="1200" kern="1200" dirty="0" smtClean="0">
                <a:solidFill>
                  <a:schemeClr val="tx1"/>
                </a:solidFill>
                <a:effectLst/>
                <a:latin typeface="+mn-lt"/>
                <a:ea typeface="+mn-ea"/>
                <a:cs typeface="+mn-cs"/>
              </a:rPr>
              <a:t>Plan is a one-page reference sheet that</a:t>
            </a:r>
            <a:r>
              <a:rPr lang="en-US" sz="1200" kern="1200" baseline="0" dirty="0" smtClean="0">
                <a:solidFill>
                  <a:schemeClr val="tx1"/>
                </a:solidFill>
                <a:effectLst/>
                <a:latin typeface="+mn-lt"/>
                <a:ea typeface="+mn-ea"/>
                <a:cs typeface="+mn-cs"/>
              </a:rPr>
              <a:t> will walk you through each of the three steps, offering tips and suggestions.</a:t>
            </a:r>
            <a:endParaRPr lang="en-US" sz="1200" kern="1200" baseline="0" dirty="0">
              <a:solidFill>
                <a:schemeClr val="tx1"/>
              </a:solidFill>
              <a:effectLst/>
              <a:latin typeface="+mn-lt"/>
              <a:ea typeface="+mn-ea"/>
              <a:cs typeface="+mn-cs"/>
            </a:endParaRPr>
          </a:p>
          <a:p>
            <a:pPr marL="0" marR="0" lvl="3"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You can post the </a:t>
            </a:r>
            <a:r>
              <a:rPr lang="en-US" sz="1200" kern="1200" dirty="0">
                <a:solidFill>
                  <a:schemeClr val="tx1"/>
                </a:solidFill>
                <a:effectLst/>
                <a:latin typeface="+mn-lt"/>
                <a:ea typeface="+mn-ea"/>
                <a:cs typeface="+mn-cs"/>
              </a:rPr>
              <a:t>Viewer Care Plan</a:t>
            </a:r>
            <a:r>
              <a:rPr lang="en-US" sz="1200" kern="1200" baseline="0" dirty="0">
                <a:solidFill>
                  <a:schemeClr val="tx1"/>
                </a:solidFill>
                <a:effectLst/>
                <a:latin typeface="+mn-lt"/>
                <a:ea typeface="+mn-ea"/>
                <a:cs typeface="+mn-cs"/>
              </a:rPr>
              <a:t> in your home or office. You can also take a picture of the plan with your </a:t>
            </a:r>
            <a:r>
              <a:rPr lang="en-US" sz="1200" kern="1200" baseline="0" dirty="0" smtClean="0">
                <a:solidFill>
                  <a:schemeClr val="tx1"/>
                </a:solidFill>
                <a:effectLst/>
                <a:latin typeface="+mn-lt"/>
                <a:ea typeface="+mn-ea"/>
                <a:cs typeface="+mn-cs"/>
              </a:rPr>
              <a:t>phone</a:t>
            </a:r>
            <a:r>
              <a:rPr lang="en-US" sz="1200" kern="1200" baseline="0" dirty="0">
                <a:solidFill>
                  <a:schemeClr val="tx1"/>
                </a:solidFill>
                <a:effectLst/>
                <a:latin typeface="+mn-lt"/>
                <a:ea typeface="+mn-ea"/>
                <a:cs typeface="+mn-cs"/>
              </a:rPr>
              <a:t>, so that it is accessible to you at all times. </a:t>
            </a:r>
            <a:endParaRPr lang="en-US" baseline="0"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21</a:t>
            </a:fld>
            <a:endParaRPr lang="en-US">
              <a:solidFill>
                <a:prstClr val="black"/>
              </a:solidFill>
              <a:latin typeface="Calibri"/>
            </a:endParaRPr>
          </a:p>
        </p:txBody>
      </p:sp>
    </p:spTree>
    <p:extLst>
      <p:ext uri="{BB962C8B-B14F-4D97-AF65-F5344CB8AC3E}">
        <p14:creationId xmlns:p14="http://schemas.microsoft.com/office/powerpoint/2010/main" val="1501815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Next, we </a:t>
            </a:r>
            <a:r>
              <a:rPr lang="en-US" sz="1200" kern="1200" dirty="0">
                <a:solidFill>
                  <a:schemeClr val="tx1"/>
                </a:solidFill>
                <a:latin typeface="+mn-lt"/>
                <a:ea typeface="+mn-ea"/>
                <a:cs typeface="+mn-cs"/>
              </a:rPr>
              <a:t>want to </a:t>
            </a:r>
            <a:r>
              <a:rPr lang="en-US" sz="1200" kern="1200" dirty="0" smtClean="0">
                <a:solidFill>
                  <a:schemeClr val="tx1"/>
                </a:solidFill>
                <a:latin typeface="+mn-lt"/>
                <a:ea typeface="+mn-ea"/>
                <a:cs typeface="+mn-cs"/>
              </a:rPr>
              <a:t>review the Viewer </a:t>
            </a:r>
            <a:r>
              <a:rPr lang="en-US" sz="1200" kern="1200" dirty="0">
                <a:solidFill>
                  <a:schemeClr val="tx1"/>
                </a:solidFill>
                <a:latin typeface="+mn-lt"/>
                <a:ea typeface="+mn-ea"/>
                <a:cs typeface="+mn-cs"/>
              </a:rPr>
              <a:t>Care </a:t>
            </a:r>
            <a:r>
              <a:rPr lang="en-US" sz="1200" kern="1200" dirty="0" smtClean="0">
                <a:solidFill>
                  <a:schemeClr val="tx1"/>
                </a:solidFill>
                <a:latin typeface="+mn-lt"/>
                <a:ea typeface="+mn-ea"/>
                <a:cs typeface="+mn-cs"/>
              </a:rPr>
              <a:t>Plan, </a:t>
            </a:r>
            <a:r>
              <a:rPr lang="en-US" sz="1200" kern="1200" dirty="0">
                <a:solidFill>
                  <a:schemeClr val="tx1"/>
                </a:solidFill>
                <a:latin typeface="+mn-lt"/>
                <a:ea typeface="+mn-ea"/>
                <a:cs typeface="+mn-cs"/>
              </a:rPr>
              <a:t>so that you </a:t>
            </a:r>
            <a:r>
              <a:rPr lang="en-US" sz="1200" kern="1200" dirty="0" smtClean="0">
                <a:solidFill>
                  <a:schemeClr val="tx1"/>
                </a:solidFill>
                <a:latin typeface="+mn-lt"/>
                <a:ea typeface="+mn-ea"/>
                <a:cs typeface="+mn-cs"/>
              </a:rPr>
              <a:t>feel comfortable </a:t>
            </a:r>
            <a:r>
              <a:rPr lang="en-US" sz="1200" kern="1200" dirty="0">
                <a:solidFill>
                  <a:schemeClr val="tx1"/>
                </a:solidFill>
                <a:latin typeface="+mn-lt"/>
                <a:ea typeface="+mn-ea"/>
                <a:cs typeface="+mn-cs"/>
              </a:rPr>
              <a:t>using it if the time comes.</a:t>
            </a:r>
          </a:p>
          <a:p>
            <a:endParaRPr lang="en-US" sz="1200" kern="1200" dirty="0">
              <a:solidFill>
                <a:schemeClr val="tx1"/>
              </a:solidFill>
              <a:latin typeface="+mn-lt"/>
              <a:ea typeface="+mn-ea"/>
              <a:cs typeface="+mn-cs"/>
            </a:endParaRPr>
          </a:p>
          <a:p>
            <a:r>
              <a:rPr lang="en-US" sz="1200" kern="1200" dirty="0" smtClean="0">
                <a:solidFill>
                  <a:schemeClr val="tx1"/>
                </a:solidFill>
                <a:latin typeface="+mn-lt"/>
                <a:ea typeface="+mn-ea"/>
                <a:cs typeface="+mn-cs"/>
              </a:rPr>
              <a:t>The </a:t>
            </a:r>
            <a:r>
              <a:rPr lang="en-US" sz="1200" kern="1200" dirty="0">
                <a:solidFill>
                  <a:schemeClr val="tx1"/>
                </a:solidFill>
                <a:latin typeface="+mn-lt"/>
                <a:ea typeface="+mn-ea"/>
                <a:cs typeface="+mn-cs"/>
              </a:rPr>
              <a:t>first step is to normalize the topic by </a:t>
            </a:r>
            <a:r>
              <a:rPr lang="en-US" sz="1200" kern="1200" dirty="0" smtClean="0">
                <a:solidFill>
                  <a:schemeClr val="tx1"/>
                </a:solidFill>
                <a:latin typeface="+mn-lt"/>
                <a:ea typeface="+mn-ea"/>
                <a:cs typeface="+mn-cs"/>
              </a:rPr>
              <a:t>bringing it up at </a:t>
            </a:r>
            <a:r>
              <a:rPr lang="en-US" sz="1200" kern="1200" dirty="0">
                <a:solidFill>
                  <a:schemeClr val="tx1"/>
                </a:solidFill>
                <a:latin typeface="+mn-lt"/>
                <a:ea typeface="+mn-ea"/>
                <a:cs typeface="+mn-cs"/>
              </a:rPr>
              <a:t>school events and community </a:t>
            </a:r>
            <a:r>
              <a:rPr lang="en-US" sz="1200" kern="1200" dirty="0" smtClean="0">
                <a:solidFill>
                  <a:schemeClr val="tx1"/>
                </a:solidFill>
                <a:latin typeface="+mn-lt"/>
                <a:ea typeface="+mn-ea"/>
                <a:cs typeface="+mn-cs"/>
              </a:rPr>
              <a:t>gatherings.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Start the conversation with youth you already know. Tell them </a:t>
            </a:r>
            <a:r>
              <a:rPr lang="en-US" sz="1200" kern="1200" dirty="0" smtClean="0">
                <a:solidFill>
                  <a:schemeClr val="tx1"/>
                </a:solidFill>
                <a:latin typeface="+mn-lt"/>
                <a:ea typeface="+mn-ea"/>
                <a:cs typeface="+mn-cs"/>
              </a:rPr>
              <a:t>you just got trained, that you </a:t>
            </a:r>
            <a:r>
              <a:rPr lang="en-US" sz="1200" kern="1200" dirty="0">
                <a:solidFill>
                  <a:schemeClr val="tx1"/>
                </a:solidFill>
                <a:latin typeface="+mn-lt"/>
                <a:ea typeface="+mn-ea"/>
                <a:cs typeface="+mn-cs"/>
              </a:rPr>
              <a:t>are someone they can trust and turn to if needed.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Remind </a:t>
            </a:r>
            <a:r>
              <a:rPr lang="en-US" sz="1200" kern="1200" dirty="0" smtClean="0">
                <a:solidFill>
                  <a:schemeClr val="tx1"/>
                </a:solidFill>
                <a:latin typeface="+mn-lt"/>
                <a:ea typeface="+mn-ea"/>
                <a:cs typeface="+mn-cs"/>
              </a:rPr>
              <a:t>them that </a:t>
            </a:r>
            <a:r>
              <a:rPr lang="en-US" sz="1200" kern="1200" dirty="0">
                <a:solidFill>
                  <a:schemeClr val="tx1"/>
                </a:solidFill>
                <a:latin typeface="+mn-lt"/>
                <a:ea typeface="+mn-ea"/>
                <a:cs typeface="+mn-cs"/>
              </a:rPr>
              <a:t>it can be difficult to </a:t>
            </a:r>
            <a:r>
              <a:rPr lang="en-US" sz="1200" kern="1200" dirty="0" smtClean="0">
                <a:solidFill>
                  <a:schemeClr val="tx1"/>
                </a:solidFill>
                <a:latin typeface="+mn-lt"/>
                <a:ea typeface="+mn-ea"/>
                <a:cs typeface="+mn-cs"/>
              </a:rPr>
              <a:t>know the </a:t>
            </a:r>
            <a:r>
              <a:rPr lang="en-US" sz="1200" kern="1200" dirty="0">
                <a:solidFill>
                  <a:schemeClr val="tx1"/>
                </a:solidFill>
                <a:latin typeface="+mn-lt"/>
                <a:ea typeface="+mn-ea"/>
                <a:cs typeface="+mn-cs"/>
              </a:rPr>
              <a:t>meaning of concerning </a:t>
            </a:r>
            <a:r>
              <a:rPr lang="en-US" sz="1200" kern="1200" dirty="0" smtClean="0">
                <a:solidFill>
                  <a:schemeClr val="tx1"/>
                </a:solidFill>
                <a:latin typeface="+mn-lt"/>
                <a:ea typeface="+mn-ea"/>
                <a:cs typeface="+mn-cs"/>
              </a:rPr>
              <a:t>posts. If </a:t>
            </a:r>
            <a:r>
              <a:rPr lang="en-US" sz="1200" kern="1200" dirty="0">
                <a:solidFill>
                  <a:schemeClr val="tx1"/>
                </a:solidFill>
                <a:latin typeface="+mn-lt"/>
                <a:ea typeface="+mn-ea"/>
                <a:cs typeface="+mn-cs"/>
              </a:rPr>
              <a:t>anything makes them feel concerned or uncomfortable, they should </a:t>
            </a:r>
            <a:r>
              <a:rPr lang="en-US" sz="1200" kern="1200" dirty="0" smtClean="0">
                <a:solidFill>
                  <a:schemeClr val="tx1"/>
                </a:solidFill>
                <a:latin typeface="+mn-lt"/>
                <a:ea typeface="+mn-ea"/>
                <a:cs typeface="+mn-cs"/>
              </a:rPr>
              <a:t>reach </a:t>
            </a:r>
            <a:r>
              <a:rPr lang="en-US" sz="1200" kern="1200" dirty="0">
                <a:solidFill>
                  <a:schemeClr val="tx1"/>
                </a:solidFill>
                <a:latin typeface="+mn-lt"/>
                <a:ea typeface="+mn-ea"/>
                <a:cs typeface="+mn-cs"/>
              </a:rPr>
              <a:t>out for help by letting you know what’s gong on.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E286808-CB27-E145-A74A-AFC72F853803}" type="slidenum">
              <a:rPr lang="en-US" smtClean="0"/>
              <a:t>22</a:t>
            </a:fld>
            <a:endParaRPr lang="en-US"/>
          </a:p>
        </p:txBody>
      </p:sp>
    </p:spTree>
    <p:extLst>
      <p:ext uri="{BB962C8B-B14F-4D97-AF65-F5344CB8AC3E}">
        <p14:creationId xmlns:p14="http://schemas.microsoft.com/office/powerpoint/2010/main" val="3035809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If a youth comes to you for help, listen </a:t>
            </a:r>
            <a:r>
              <a:rPr lang="en-US" sz="1200" b="0" kern="1200" dirty="0">
                <a:solidFill>
                  <a:schemeClr val="tx1"/>
                </a:solidFill>
                <a:effectLst/>
                <a:latin typeface="+mn-lt"/>
                <a:ea typeface="+mn-ea"/>
                <a:cs typeface="+mn-cs"/>
              </a:rPr>
              <a:t>carefully and gather more information. </a:t>
            </a:r>
            <a:endParaRPr lang="en-US" sz="1200" b="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Ask them: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“Have you said or done anything in response to the post yet?”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“Have you seen</a:t>
            </a:r>
            <a:r>
              <a:rPr lang="en-US" sz="1200" kern="1200" baseline="0" dirty="0" smtClean="0">
                <a:solidFill>
                  <a:schemeClr val="tx1"/>
                </a:solidFill>
                <a:effectLst/>
                <a:latin typeface="+mn-lt"/>
                <a:ea typeface="+mn-ea"/>
                <a:cs typeface="+mn-cs"/>
              </a:rPr>
              <a:t> them post anything like this before?”</a:t>
            </a: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them their relationship to the person who posted the </a:t>
            </a:r>
            <a:r>
              <a:rPr lang="en-US" sz="1200" kern="1200" dirty="0" smtClean="0">
                <a:solidFill>
                  <a:schemeClr val="tx1"/>
                </a:solidFill>
                <a:effectLst/>
                <a:latin typeface="+mn-lt"/>
                <a:ea typeface="+mn-ea"/>
                <a:cs typeface="+mn-cs"/>
              </a:rPr>
              <a:t>message: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“Was </a:t>
            </a:r>
            <a:r>
              <a:rPr lang="en-US" sz="1200" kern="1200" dirty="0">
                <a:solidFill>
                  <a:schemeClr val="tx1"/>
                </a:solidFill>
                <a:effectLst/>
                <a:latin typeface="+mn-lt"/>
                <a:ea typeface="+mn-ea"/>
                <a:cs typeface="+mn-cs"/>
              </a:rPr>
              <a:t>it a close friend? An acquaintance? A family member</a:t>
            </a:r>
            <a:r>
              <a:rPr lang="en-US" sz="1200" kern="1200" dirty="0" smtClean="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Ask </a:t>
            </a:r>
            <a:r>
              <a:rPr lang="en-US" sz="1200" kern="1200" dirty="0">
                <a:solidFill>
                  <a:schemeClr val="tx1"/>
                </a:solidFill>
                <a:effectLst/>
                <a:latin typeface="+mn-lt"/>
                <a:ea typeface="+mn-ea"/>
                <a:cs typeface="+mn-cs"/>
              </a:rPr>
              <a:t>them if they know any of </a:t>
            </a:r>
            <a:r>
              <a:rPr lang="en-US" sz="1200" i="1" kern="1200" dirty="0">
                <a:solidFill>
                  <a:schemeClr val="tx1"/>
                </a:solidFill>
                <a:effectLst/>
                <a:latin typeface="+mn-lt"/>
                <a:ea typeface="+mn-ea"/>
                <a:cs typeface="+mn-cs"/>
              </a:rPr>
              <a:t>their</a:t>
            </a:r>
            <a:r>
              <a:rPr lang="en-US" sz="1200" kern="1200" dirty="0">
                <a:solidFill>
                  <a:schemeClr val="tx1"/>
                </a:solidFill>
                <a:effectLst/>
                <a:latin typeface="+mn-lt"/>
                <a:ea typeface="+mn-ea"/>
                <a:cs typeface="+mn-cs"/>
              </a:rPr>
              <a:t> trusted </a:t>
            </a:r>
            <a:r>
              <a:rPr lang="en-US" sz="1200" kern="1200" dirty="0" smtClean="0">
                <a:solidFill>
                  <a:schemeClr val="tx1"/>
                </a:solidFill>
                <a:effectLst/>
                <a:latin typeface="+mn-lt"/>
                <a:ea typeface="+mn-ea"/>
                <a:cs typeface="+mn-cs"/>
              </a:rPr>
              <a:t>adults.</a:t>
            </a:r>
          </a:p>
          <a:p>
            <a:endParaRPr lang="en-US" dirty="0"/>
          </a:p>
          <a:p>
            <a:r>
              <a:rPr lang="en-US" dirty="0"/>
              <a:t>Acknowledge</a:t>
            </a:r>
            <a:r>
              <a:rPr lang="en-US" baseline="0" dirty="0"/>
              <a:t> that it can be </a:t>
            </a:r>
            <a:r>
              <a:rPr lang="en-US" baseline="0" dirty="0" smtClean="0"/>
              <a:t>stressful to </a:t>
            </a:r>
            <a:r>
              <a:rPr lang="en-US" baseline="0" dirty="0"/>
              <a:t>repeatedly see concerning </a:t>
            </a:r>
            <a:r>
              <a:rPr lang="en-US" baseline="0" dirty="0" smtClean="0"/>
              <a:t>messages. Ask:</a:t>
            </a:r>
          </a:p>
          <a:p>
            <a:pPr marL="171450" indent="-171450">
              <a:buFont typeface="Arial" panose="020B0604020202020204" pitchFamily="34" charset="0"/>
              <a:buChar char="•"/>
            </a:pPr>
            <a:r>
              <a:rPr lang="en-US" baseline="0" dirty="0" smtClean="0"/>
              <a:t>“How are </a:t>
            </a:r>
            <a:r>
              <a:rPr lang="en-US" i="1" baseline="0" dirty="0" smtClean="0"/>
              <a:t>you</a:t>
            </a:r>
            <a:r>
              <a:rPr lang="en-US" baseline="0" dirty="0" smtClean="0"/>
              <a:t> feeling after seeing this? I know it can be scary”</a:t>
            </a:r>
          </a:p>
          <a:p>
            <a:pPr marL="171450" indent="-171450">
              <a:buFont typeface="Arial" panose="020B0604020202020204" pitchFamily="34" charset="0"/>
              <a:buChar char="•"/>
            </a:pPr>
            <a:r>
              <a:rPr lang="en-US" baseline="0" dirty="0" smtClean="0"/>
              <a:t>“If you are still feeling concerned after today, come back and talk to me. I can connect you to someone to talk to.”</a:t>
            </a:r>
          </a:p>
          <a:p>
            <a:endParaRPr lang="en-US" baseline="0" dirty="0" smtClean="0"/>
          </a:p>
          <a:p>
            <a:r>
              <a:rPr lang="en-US" baseline="0" dirty="0" smtClean="0"/>
              <a:t>Praise </a:t>
            </a:r>
            <a:r>
              <a:rPr lang="en-US" baseline="0" dirty="0"/>
              <a:t>their attempts to provide </a:t>
            </a:r>
            <a:r>
              <a:rPr lang="en-US" baseline="0" dirty="0" smtClean="0"/>
              <a:t>support and ensure their privacy: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“You did the right thing.”</a:t>
            </a:r>
          </a:p>
          <a:p>
            <a:pPr marL="171450" indent="-171450">
              <a:buFont typeface="Arial" panose="020B0604020202020204" pitchFamily="34" charset="0"/>
              <a:buChar char="•"/>
            </a:pPr>
            <a:r>
              <a:rPr lang="en-US" baseline="0" dirty="0" smtClean="0"/>
              <a:t>“If you’d like, I won’t say it was you who told me.”</a:t>
            </a:r>
          </a:p>
          <a:p>
            <a:endParaRPr lang="en-US" dirty="0"/>
          </a:p>
        </p:txBody>
      </p:sp>
      <p:sp>
        <p:nvSpPr>
          <p:cNvPr id="4" name="Slide Number Placeholder 3"/>
          <p:cNvSpPr>
            <a:spLocks noGrp="1"/>
          </p:cNvSpPr>
          <p:nvPr>
            <p:ph type="sldNum" sz="quarter" idx="10"/>
          </p:nvPr>
        </p:nvSpPr>
        <p:spPr/>
        <p:txBody>
          <a:bodyPr/>
          <a:lstStyle/>
          <a:p>
            <a:fld id="{9E286808-CB27-E145-A74A-AFC72F853803}" type="slidenum">
              <a:rPr lang="en-US" smtClean="0"/>
              <a:t>23</a:t>
            </a:fld>
            <a:endParaRPr lang="en-US"/>
          </a:p>
        </p:txBody>
      </p:sp>
    </p:spTree>
    <p:extLst>
      <p:ext uri="{BB962C8B-B14F-4D97-AF65-F5344CB8AC3E}">
        <p14:creationId xmlns:p14="http://schemas.microsoft.com/office/powerpoint/2010/main" val="1155058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Reassure the viewer that you </a:t>
            </a:r>
            <a:r>
              <a:rPr lang="en-US" sz="1200" kern="1200" dirty="0" smtClean="0">
                <a:solidFill>
                  <a:schemeClr val="tx1"/>
                </a:solidFill>
                <a:effectLst/>
                <a:latin typeface="+mn-lt"/>
                <a:ea typeface="+mn-ea"/>
                <a:cs typeface="+mn-cs"/>
              </a:rPr>
              <a:t>will take </a:t>
            </a:r>
            <a:r>
              <a:rPr lang="en-US" sz="1200" kern="1200" dirty="0">
                <a:solidFill>
                  <a:schemeClr val="tx1"/>
                </a:solidFill>
                <a:effectLst/>
                <a:latin typeface="+mn-lt"/>
                <a:ea typeface="+mn-ea"/>
                <a:cs typeface="+mn-cs"/>
              </a:rPr>
              <a:t>it from here. </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dirty="0" smtClean="0"/>
              <a:t>If you feel comfortable contacting the person who posted the concerning message, you can use the QPR model:</a:t>
            </a:r>
            <a:endParaRPr lang="en-US" dirty="0"/>
          </a:p>
          <a:p>
            <a:pPr marL="171450" indent="-171450">
              <a:buFont typeface="Arial" panose="020B0604020202020204" pitchFamily="34" charset="0"/>
              <a:buChar char="•"/>
            </a:pPr>
            <a:r>
              <a:rPr lang="en-US" b="1" dirty="0"/>
              <a:t>Question</a:t>
            </a:r>
            <a:r>
              <a:rPr lang="en-US" dirty="0"/>
              <a:t> the intent/feelings behind the post. Are you feeling depressed? Suicidal? Feeling like you want to die? </a:t>
            </a:r>
          </a:p>
          <a:p>
            <a:pPr marL="171450" indent="-171450">
              <a:buFont typeface="Arial" panose="020B0604020202020204" pitchFamily="34" charset="0"/>
              <a:buChar char="•"/>
            </a:pPr>
            <a:r>
              <a:rPr lang="en-US" b="1" dirty="0"/>
              <a:t>Persuade</a:t>
            </a:r>
            <a:r>
              <a:rPr lang="en-US" dirty="0"/>
              <a:t> them not to act and offer them hope. </a:t>
            </a:r>
          </a:p>
          <a:p>
            <a:pPr marL="171450" indent="-171450">
              <a:buFont typeface="Arial" panose="020B0604020202020204" pitchFamily="34" charset="0"/>
              <a:buChar char="•"/>
            </a:pPr>
            <a:r>
              <a:rPr lang="en-US" b="1" dirty="0"/>
              <a:t>Refer</a:t>
            </a:r>
            <a:r>
              <a:rPr lang="en-US" dirty="0"/>
              <a:t> them to help. Connect them to a mental health professional in their community.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 don’t feel comfortable contacting them directly, </a:t>
            </a:r>
            <a:r>
              <a:rPr lang="en-US" dirty="0" smtClean="0"/>
              <a:t>reach out to their trusted adult(s). It can be a parent, a coach, an aunt or uncle, a counselor, someone who can help form a response plan.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E286808-CB27-E145-A74A-AFC72F853803}" type="slidenum">
              <a:rPr lang="en-US" smtClean="0"/>
              <a:t>24</a:t>
            </a:fld>
            <a:endParaRPr lang="en-US"/>
          </a:p>
        </p:txBody>
      </p:sp>
    </p:spTree>
    <p:extLst>
      <p:ext uri="{BB962C8B-B14F-4D97-AF65-F5344CB8AC3E}">
        <p14:creationId xmlns:p14="http://schemas.microsoft.com/office/powerpoint/2010/main" val="3589702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Provide the youth who found the concerning messages with resources to feel more confident navigating future concerning posts: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website www.WeRNative.org has </a:t>
            </a:r>
            <a:r>
              <a:rPr lang="en-US" sz="1200" u="sng" kern="1200" dirty="0" smtClean="0">
                <a:solidFill>
                  <a:schemeClr val="tx1"/>
                </a:solidFill>
                <a:effectLst/>
                <a:latin typeface="+mn-lt"/>
                <a:ea typeface="+mn-ea"/>
                <a:cs typeface="+mn-cs"/>
                <a:hlinkClick r:id="rId3"/>
              </a:rPr>
              <a:t>fact sheets</a:t>
            </a:r>
            <a:r>
              <a:rPr lang="en-US" sz="1200" kern="1200" dirty="0" smtClean="0">
                <a:solidFill>
                  <a:schemeClr val="tx1"/>
                </a:solidFill>
                <a:effectLst/>
                <a:latin typeface="+mn-lt"/>
                <a:ea typeface="+mn-ea"/>
                <a:cs typeface="+mn-cs"/>
              </a:rPr>
              <a:t> and videos (</a:t>
            </a:r>
            <a:r>
              <a:rPr lang="en-US" sz="1200" u="sng" kern="1200" dirty="0" smtClean="0">
                <a:solidFill>
                  <a:schemeClr val="tx1"/>
                </a:solidFill>
                <a:effectLst/>
                <a:latin typeface="+mn-lt"/>
                <a:ea typeface="+mn-ea"/>
                <a:cs typeface="+mn-cs"/>
                <a:hlinkClick r:id="rId4"/>
              </a:rPr>
              <a:t>https://youtu.be/3dHYTPtsVGw</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5"/>
              </a:rPr>
              <a:t>https://youtu.be/x7wr8sGTYgI</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6"/>
              </a:rPr>
              <a:t>https://youtu.be/QDZlB-skw24</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7"/>
              </a:rPr>
              <a:t>for youth</a:t>
            </a:r>
            <a:r>
              <a:rPr lang="en-US" sz="1200" kern="1200" dirty="0" smtClean="0">
                <a:solidFill>
                  <a:schemeClr val="tx1"/>
                </a:solidFill>
                <a:effectLst/>
                <a:latin typeface="+mn-lt"/>
                <a:ea typeface="+mn-ea"/>
                <a:cs typeface="+mn-cs"/>
              </a:rPr>
              <a:t> on this very </a:t>
            </a:r>
            <a:r>
              <a:rPr lang="en-US" sz="1200" u="sng" kern="1200" dirty="0" smtClean="0">
                <a:solidFill>
                  <a:schemeClr val="tx1"/>
                </a:solidFill>
                <a:effectLst/>
                <a:latin typeface="+mn-lt"/>
                <a:ea typeface="+mn-ea"/>
                <a:cs typeface="+mn-cs"/>
                <a:hlinkClick r:id="rId8"/>
              </a:rPr>
              <a:t>topic</a:t>
            </a:r>
            <a:r>
              <a:rPr lang="en-US" sz="1200" kern="1200" dirty="0" smtClean="0">
                <a:solidFill>
                  <a:schemeClr val="tx1"/>
                </a:solidFill>
                <a:effectLst/>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would also be a good idea to familiarize yourself with local resources, like mental health professionals or counselors in your community. </a:t>
            </a:r>
          </a:p>
          <a:p>
            <a:endParaRPr lang="en-US" sz="1200" kern="1200" dirty="0" smtClean="0">
              <a:solidFill>
                <a:schemeClr val="tx1"/>
              </a:solidFill>
              <a:latin typeface="+mn-lt"/>
              <a:ea typeface="+mn-ea"/>
              <a:cs typeface="+mn-cs"/>
            </a:endParaRPr>
          </a:p>
          <a:p>
            <a:endParaRPr lang="en-US" dirty="0" smtClean="0"/>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E286808-CB27-E145-A74A-AFC72F853803}" type="slidenum">
              <a:rPr lang="en-US" smtClean="0"/>
              <a:t>25</a:t>
            </a:fld>
            <a:endParaRPr lang="en-US"/>
          </a:p>
        </p:txBody>
      </p:sp>
    </p:spTree>
    <p:extLst>
      <p:ext uri="{BB962C8B-B14F-4D97-AF65-F5344CB8AC3E}">
        <p14:creationId xmlns:p14="http://schemas.microsoft.com/office/powerpoint/2010/main" val="586907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If someone does come to you with a concern</a:t>
            </a:r>
            <a:r>
              <a:rPr lang="en-US" sz="1200" b="0" kern="1200" baseline="0" dirty="0" smtClean="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smtClean="0">
                <a:solidFill>
                  <a:schemeClr val="tx1"/>
                </a:solidFill>
                <a:effectLst/>
                <a:latin typeface="+mn-lt"/>
                <a:ea typeface="+mn-ea"/>
                <a:cs typeface="+mn-cs"/>
              </a:rPr>
              <a:t>Try to respond quickly. This is especially true if they reach out to you via text message.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smtClean="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smtClean="0">
                <a:solidFill>
                  <a:schemeClr val="tx1"/>
                </a:solidFill>
                <a:effectLst/>
                <a:latin typeface="+mn-lt"/>
                <a:ea typeface="+mn-ea"/>
                <a:cs typeface="+mn-cs"/>
              </a:rPr>
              <a:t>G</a:t>
            </a:r>
            <a:r>
              <a:rPr lang="en-US" sz="1200" b="0" kern="1200" dirty="0" smtClean="0">
                <a:solidFill>
                  <a:schemeClr val="tx1"/>
                </a:solidFill>
                <a:effectLst/>
                <a:latin typeface="+mn-lt"/>
                <a:ea typeface="+mn-ea"/>
                <a:cs typeface="+mn-cs"/>
              </a:rPr>
              <a:t>ive them LOTS of reassurance, </a:t>
            </a:r>
            <a:r>
              <a:rPr lang="en-US" sz="1200" b="0" kern="1200" baseline="0" dirty="0" smtClean="0">
                <a:solidFill>
                  <a:schemeClr val="tx1"/>
                </a:solidFill>
                <a:effectLst/>
                <a:latin typeface="+mn-lt"/>
                <a:ea typeface="+mn-ea"/>
                <a:cs typeface="+mn-cs"/>
              </a:rPr>
              <a:t>so they know they did the right thing by reaching out to you</a:t>
            </a:r>
            <a:r>
              <a:rPr lang="en-US" sz="1200" b="0" kern="1200" dirty="0" smtClean="0">
                <a:solidFill>
                  <a:schemeClr val="tx1"/>
                </a:solidFill>
                <a:effectLst/>
                <a:latin typeface="+mn-lt"/>
                <a:ea typeface="+mn-ea"/>
                <a:cs typeface="+mn-cs"/>
              </a:rPr>
              <a:t>:</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“I’m so glad you noticed this and shared this with me.”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“Thanks for coming to me. You are so brave for speaking up.”</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 </a:t>
            </a:r>
            <a:r>
              <a:rPr lang="en-US" sz="1200" b="1" kern="1200" dirty="0" smtClean="0">
                <a:solidFill>
                  <a:schemeClr val="tx1"/>
                </a:solidFill>
                <a:effectLst/>
                <a:latin typeface="+mn-lt"/>
                <a:ea typeface="+mn-ea"/>
                <a:cs typeface="+mn-cs"/>
              </a:rPr>
              <a:t>clear</a:t>
            </a:r>
            <a:r>
              <a:rPr lang="en-US" sz="1200" kern="1200" dirty="0" smtClean="0">
                <a:solidFill>
                  <a:schemeClr val="tx1"/>
                </a:solidFill>
                <a:effectLst/>
                <a:latin typeface="+mn-lt"/>
                <a:ea typeface="+mn-ea"/>
                <a:cs typeface="+mn-cs"/>
              </a:rPr>
              <a:t> about your roles moving forward:</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I’ll follow-up with their coach after practice.”</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“I’ll talk to their school counselor first thing tomorrow morning.” </a:t>
            </a:r>
          </a:p>
          <a:p>
            <a:pPr marL="628650" lvl="1" indent="-171450">
              <a:buFont typeface="Arial" panose="020B0604020202020204" pitchFamily="34" charset="0"/>
              <a:buChar char="•"/>
            </a:pPr>
            <a:r>
              <a:rPr lang="en-US" sz="1200" kern="1200" baseline="0" dirty="0" smtClean="0">
                <a:solidFill>
                  <a:schemeClr val="tx1"/>
                </a:solidFill>
                <a:effectLst/>
                <a:latin typeface="+mn-lt"/>
                <a:ea typeface="+mn-ea"/>
                <a:cs typeface="+mn-cs"/>
              </a:rPr>
              <a:t>“I’ll call their mom now. You did the right thing. I will take it from here.”</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Most importantly</a:t>
            </a:r>
            <a:r>
              <a:rPr lang="en-US" dirty="0" smtClean="0"/>
              <a:t>, take the responsibility </a:t>
            </a:r>
            <a:r>
              <a:rPr lang="en-US" i="1" dirty="0" smtClean="0"/>
              <a:t>off</a:t>
            </a:r>
            <a:r>
              <a:rPr lang="en-US" dirty="0" smtClean="0"/>
              <a:t> the youth to respond – you are better equipped to get help than they are. </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E286808-CB27-E145-A74A-AFC72F853803}" type="slidenum">
              <a:rPr lang="en-US" smtClean="0"/>
              <a:t>26</a:t>
            </a:fld>
            <a:endParaRPr lang="en-US"/>
          </a:p>
        </p:txBody>
      </p:sp>
    </p:spTree>
    <p:extLst>
      <p:ext uri="{BB962C8B-B14F-4D97-AF65-F5344CB8AC3E}">
        <p14:creationId xmlns:p14="http://schemas.microsoft.com/office/powerpoint/2010/main" val="586907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prstClr val="black"/>
                </a:solidFill>
                <a:latin typeface="Tw Cen MT"/>
              </a:rPr>
              <a:t>If you would like more training to improve your intervention skills, the QPR </a:t>
            </a:r>
            <a:r>
              <a:rPr lang="en-US" baseline="0" dirty="0" smtClean="0"/>
              <a:t>Training </a:t>
            </a:r>
            <a:r>
              <a:rPr lang="en-US" baseline="0" dirty="0"/>
              <a:t>handout gives you </a:t>
            </a:r>
            <a:r>
              <a:rPr lang="en-US" baseline="0" dirty="0" smtClean="0"/>
              <a:t>more information. </a:t>
            </a:r>
            <a:r>
              <a:rPr lang="en-US" sz="1200" b="0" kern="1200" dirty="0" smtClean="0">
                <a:solidFill>
                  <a:schemeClr val="tx1"/>
                </a:solidFill>
                <a:latin typeface="+mn-lt"/>
                <a:ea typeface="+mn-ea"/>
                <a:cs typeface="+mn-cs"/>
              </a:rPr>
              <a:t>The training</a:t>
            </a:r>
            <a:r>
              <a:rPr lang="en-US" sz="1200" b="0" kern="1200" baseline="0" dirty="0" smtClean="0">
                <a:solidFill>
                  <a:schemeClr val="tx1"/>
                </a:solidFill>
                <a:latin typeface="+mn-lt"/>
                <a:ea typeface="+mn-ea"/>
                <a:cs typeface="+mn-cs"/>
              </a:rPr>
              <a:t> is a</a:t>
            </a:r>
            <a:r>
              <a:rPr lang="en-US" sz="1200" b="0" kern="1200" dirty="0" smtClean="0">
                <a:solidFill>
                  <a:schemeClr val="tx1"/>
                </a:solidFill>
                <a:latin typeface="+mn-lt"/>
                <a:ea typeface="+mn-ea"/>
                <a:cs typeface="+mn-cs"/>
              </a:rPr>
              <a:t>vailable in-person or online.</a:t>
            </a:r>
            <a:endParaRPr lang="en-US" dirty="0"/>
          </a:p>
          <a:p>
            <a:endParaRPr lang="en-US" baseline="0"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27</a:t>
            </a:fld>
            <a:endParaRPr lang="en-US">
              <a:solidFill>
                <a:prstClr val="black"/>
              </a:solidFill>
              <a:latin typeface="Calibri"/>
            </a:endParaRPr>
          </a:p>
        </p:txBody>
      </p:sp>
    </p:spTree>
    <p:extLst>
      <p:ext uri="{BB962C8B-B14F-4D97-AF65-F5344CB8AC3E}">
        <p14:creationId xmlns:p14="http://schemas.microsoft.com/office/powerpoint/2010/main" val="1642763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a:t>
            </a:r>
            <a:r>
              <a:rPr lang="en-US" dirty="0" err="1" smtClean="0"/>
              <a:t>Kognito</a:t>
            </a:r>
            <a:r>
              <a:rPr lang="en-US" dirty="0" smtClean="0"/>
              <a:t> </a:t>
            </a:r>
            <a:r>
              <a:rPr lang="en-US" sz="1200" dirty="0" smtClean="0"/>
              <a:t>offers </a:t>
            </a:r>
            <a:r>
              <a:rPr lang="en-US" sz="1200" dirty="0"/>
              <a:t>a free, online, interactive training for high school students and </a:t>
            </a:r>
            <a:r>
              <a:rPr lang="en-US" sz="1200" dirty="0" smtClean="0"/>
              <a:t>educators, provided </a:t>
            </a:r>
            <a:r>
              <a:rPr lang="en-US" sz="1200" dirty="0"/>
              <a:t>by the Office of Juvenile Justice and Delinquency Prevention.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Tw Cen M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Tw Cen MT"/>
              </a:rPr>
              <a:t>You can find their contact information on</a:t>
            </a:r>
            <a:r>
              <a:rPr lang="en-US" sz="1200" baseline="0" dirty="0">
                <a:solidFill>
                  <a:prstClr val="black"/>
                </a:solidFill>
                <a:latin typeface="Tw Cen MT"/>
              </a:rPr>
              <a:t> </a:t>
            </a:r>
            <a:r>
              <a:rPr lang="en-US" sz="1200" baseline="0" dirty="0" smtClean="0">
                <a:solidFill>
                  <a:prstClr val="black"/>
                </a:solidFill>
                <a:latin typeface="Tw Cen MT"/>
              </a:rPr>
              <a:t>the </a:t>
            </a:r>
            <a:r>
              <a:rPr lang="en-US" sz="1200" baseline="0" dirty="0" err="1" smtClean="0">
                <a:solidFill>
                  <a:prstClr val="black"/>
                </a:solidFill>
                <a:latin typeface="Tw Cen MT"/>
              </a:rPr>
              <a:t>Kognito</a:t>
            </a:r>
            <a:r>
              <a:rPr lang="en-US" sz="1200" baseline="0" dirty="0" smtClean="0">
                <a:solidFill>
                  <a:prstClr val="black"/>
                </a:solidFill>
                <a:latin typeface="Tw Cen MT"/>
              </a:rPr>
              <a:t> handout</a:t>
            </a:r>
            <a:r>
              <a:rPr lang="en-US" sz="1200" baseline="0" dirty="0">
                <a:solidFill>
                  <a:prstClr val="black"/>
                </a:solidFill>
                <a:latin typeface="Tw Cen MT"/>
              </a:rPr>
              <a:t>. </a:t>
            </a:r>
            <a:endParaRPr lang="en-US" sz="1200" dirty="0">
              <a:solidFill>
                <a:prstClr val="black"/>
              </a:solidFill>
              <a:latin typeface="Tw Cen MT"/>
            </a:endParaRPr>
          </a:p>
          <a:p>
            <a:endParaRPr lang="en-US" dirty="0"/>
          </a:p>
          <a:p>
            <a:endParaRPr lang="en-US" baseline="0"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28</a:t>
            </a:fld>
            <a:endParaRPr lang="en-US">
              <a:solidFill>
                <a:prstClr val="black"/>
              </a:solidFill>
              <a:latin typeface="Calibri"/>
            </a:endParaRPr>
          </a:p>
        </p:txBody>
      </p:sp>
    </p:spTree>
    <p:extLst>
      <p:ext uri="{BB962C8B-B14F-4D97-AF65-F5344CB8AC3E}">
        <p14:creationId xmlns:p14="http://schemas.microsoft.com/office/powerpoint/2010/main" val="1874260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We’ve </a:t>
            </a:r>
            <a:r>
              <a:rPr lang="en-US" dirty="0"/>
              <a:t>included </a:t>
            </a:r>
            <a:r>
              <a:rPr lang="en-US" baseline="0" dirty="0"/>
              <a:t>some THRIVE suicide and bullying brochures </a:t>
            </a:r>
            <a:r>
              <a:rPr lang="en-US" baseline="0" dirty="0" smtClean="0"/>
              <a:t>that you </a:t>
            </a:r>
            <a:r>
              <a:rPr lang="en-US" baseline="0" dirty="0"/>
              <a:t>can share with youth and folks in your community.</a:t>
            </a:r>
          </a:p>
          <a:p>
            <a:endParaRPr lang="en-US" baseline="0" dirty="0"/>
          </a:p>
          <a:p>
            <a:endParaRPr lang="en-US" dirty="0"/>
          </a:p>
          <a:p>
            <a:endParaRPr lang="en-US" baseline="0"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29</a:t>
            </a:fld>
            <a:endParaRPr lang="en-US">
              <a:solidFill>
                <a:prstClr val="black"/>
              </a:solidFill>
              <a:latin typeface="Calibri"/>
            </a:endParaRPr>
          </a:p>
        </p:txBody>
      </p:sp>
    </p:spTree>
    <p:extLst>
      <p:ext uri="{BB962C8B-B14F-4D97-AF65-F5344CB8AC3E}">
        <p14:creationId xmlns:p14="http://schemas.microsoft.com/office/powerpoint/2010/main" val="1414257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attached as a “Resource,” we’ve created a Community Awareness Activity that you can use to raise</a:t>
            </a:r>
            <a:r>
              <a:rPr lang="en-US" baseline="0" dirty="0" smtClean="0"/>
              <a:t> awareness about this topic with youth and adults in your community. It can be used just about anywhere: at </a:t>
            </a:r>
            <a:r>
              <a:rPr lang="en-US" baseline="0" dirty="0"/>
              <a:t>school events</a:t>
            </a:r>
            <a:r>
              <a:rPr lang="en-US" baseline="0" dirty="0" smtClean="0"/>
              <a:t>, at a staff meeting, a </a:t>
            </a:r>
            <a:r>
              <a:rPr lang="en-US" baseline="0" dirty="0"/>
              <a:t>tribal </a:t>
            </a:r>
            <a:r>
              <a:rPr lang="en-US" baseline="0" dirty="0" smtClean="0"/>
              <a:t>council meeting, or at </a:t>
            </a:r>
            <a:r>
              <a:rPr lang="en-US" baseline="0" dirty="0"/>
              <a:t>tribal </a:t>
            </a:r>
            <a:r>
              <a:rPr lang="en-US" baseline="0" dirty="0" smtClean="0"/>
              <a:t>gatherings.</a:t>
            </a:r>
            <a:endParaRPr lang="en-US" baseline="0" dirty="0"/>
          </a:p>
          <a:p>
            <a:endParaRPr lang="en-US" baseline="0" dirty="0"/>
          </a:p>
          <a:p>
            <a:r>
              <a:rPr lang="en-US" baseline="0" dirty="0" smtClean="0"/>
              <a:t>Depending on the age of your audience and the amount of time you have, you can show the </a:t>
            </a:r>
            <a:r>
              <a:rPr lang="en-US" i="1" baseline="0" dirty="0" smtClean="0"/>
              <a:t>Concerning Post</a:t>
            </a:r>
            <a:r>
              <a:rPr lang="en-US" i="0" baseline="0" dirty="0" smtClean="0"/>
              <a:t>  video or just do the </a:t>
            </a:r>
            <a:r>
              <a:rPr lang="en-US" i="0" baseline="0" dirty="0"/>
              <a:t>role-play </a:t>
            </a:r>
            <a:r>
              <a:rPr lang="en-US" i="0" baseline="0" dirty="0" smtClean="0"/>
              <a:t>activities described in </a:t>
            </a:r>
            <a:r>
              <a:rPr lang="en-US" i="0" baseline="0" dirty="0"/>
              <a:t>the </a:t>
            </a:r>
            <a:r>
              <a:rPr lang="en-US" i="0" baseline="0" dirty="0" smtClean="0"/>
              <a:t>guide</a:t>
            </a:r>
            <a:r>
              <a:rPr lang="en-US" i="0" baseline="0" dirty="0"/>
              <a:t>. </a:t>
            </a:r>
          </a:p>
          <a:p>
            <a:endParaRPr lang="en-US" i="0" baseline="0" dirty="0"/>
          </a:p>
        </p:txBody>
      </p:sp>
      <p:sp>
        <p:nvSpPr>
          <p:cNvPr id="4" name="Slide Number Placeholder 3"/>
          <p:cNvSpPr>
            <a:spLocks noGrp="1"/>
          </p:cNvSpPr>
          <p:nvPr>
            <p:ph type="sldNum" sz="quarter" idx="10"/>
          </p:nvPr>
        </p:nvSpPr>
        <p:spPr/>
        <p:txBody>
          <a:bodyPr/>
          <a:lstStyle/>
          <a:p>
            <a:fld id="{9E286808-CB27-E145-A74A-AFC72F853803}" type="slidenum">
              <a:rPr lang="en-US" smtClean="0"/>
              <a:t>30</a:t>
            </a:fld>
            <a:endParaRPr lang="en-US"/>
          </a:p>
        </p:txBody>
      </p:sp>
    </p:spTree>
    <p:extLst>
      <p:ext uri="{BB962C8B-B14F-4D97-AF65-F5344CB8AC3E}">
        <p14:creationId xmlns:p14="http://schemas.microsoft.com/office/powerpoint/2010/main" val="3684468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spcBef>
                <a:spcPct val="20000"/>
              </a:spcBef>
              <a:buClr>
                <a:schemeClr val="accent1"/>
              </a:buClr>
              <a:buSzPct val="85000"/>
              <a:buFont typeface="+mj-lt"/>
              <a:buNone/>
            </a:pPr>
            <a:endParaRPr lang="en-US" sz="1200"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3</a:t>
            </a:fld>
            <a:endParaRPr lang="en-US">
              <a:solidFill>
                <a:prstClr val="black"/>
              </a:solidFill>
              <a:latin typeface="Calibri"/>
            </a:endParaRPr>
          </a:p>
        </p:txBody>
      </p:sp>
    </p:spTree>
    <p:extLst>
      <p:ext uri="{BB962C8B-B14F-4D97-AF65-F5344CB8AC3E}">
        <p14:creationId xmlns:p14="http://schemas.microsoft.com/office/powerpoint/2010/main" val="370206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09">
              <a:defRPr/>
            </a:pPr>
            <a:r>
              <a:rPr lang="en-US" dirty="0" smtClean="0"/>
              <a:t>To be effective, health curricula must be age-appropriate, culturally-relevant, and reflect the values and learning styles of the learners being taught. Finding curricula that meet these requirements for American Indian and Alaska Native youth can be really challenging. </a:t>
            </a:r>
          </a:p>
          <a:p>
            <a:endParaRPr lang="en-US" dirty="0" smtClean="0"/>
          </a:p>
          <a:p>
            <a:r>
              <a:rPr lang="en-US" dirty="0" smtClean="0"/>
              <a:t>Designed a website that could help teachers/educators</a:t>
            </a:r>
            <a:r>
              <a:rPr lang="en-US" baseline="0" dirty="0" smtClean="0"/>
              <a:t> do just that…</a:t>
            </a:r>
            <a:endParaRPr lang="en-US" dirty="0" smtClean="0"/>
          </a:p>
          <a:p>
            <a:endParaRPr lang="en-US" dirty="0" smtClean="0"/>
          </a:p>
          <a:p>
            <a:r>
              <a:rPr lang="en-US" dirty="0" smtClean="0"/>
              <a:t>www.HealthyNativeYouth.org is a one-stop-shop for tribal health educators, teachers, and parents.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190767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09">
              <a:defRPr/>
            </a:pPr>
            <a:r>
              <a:rPr lang="en-US" dirty="0" smtClean="0"/>
              <a:t>From the Curricula tab…</a:t>
            </a:r>
          </a:p>
          <a:p>
            <a:pPr defTabSz="895809">
              <a:defRPr/>
            </a:pPr>
            <a:endParaRPr lang="en-US" dirty="0" smtClean="0"/>
          </a:p>
          <a:p>
            <a:pPr defTabSz="895809">
              <a:defRPr/>
            </a:pPr>
            <a:r>
              <a:rPr lang="en-US" dirty="0" smtClean="0"/>
              <a:t>Click on the program name to learn more about each curriculum, including intended age-group, where it can be implemented, and how much time will be required. Lesson plans, handouts, and supplemental materials are also listed there. Many include recorded videos and webinars to help prepare educators to facilitate each program. Finally, we provide information about how the program was designed or adapted, and evaluated with AI/AN youth. </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576162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filter your search by age, </a:t>
            </a:r>
            <a:r>
              <a:rPr lang="en-US" dirty="0" err="1" smtClean="0"/>
              <a:t>lgbt</a:t>
            </a:r>
            <a:r>
              <a:rPr lang="en-US" dirty="0" smtClean="0"/>
              <a:t> inclusivity, program setting, and evidence</a:t>
            </a:r>
            <a:r>
              <a:rPr lang="en-US" baseline="0" dirty="0" smtClean="0"/>
              <a:t> of effectiveness</a:t>
            </a:r>
            <a:r>
              <a:rPr lang="en-US" dirty="0" smtClean="0"/>
              <a:t> </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33</a:t>
            </a:fld>
            <a:endParaRPr lang="en-US"/>
          </a:p>
        </p:txBody>
      </p:sp>
    </p:spTree>
    <p:extLst>
      <p:ext uri="{BB962C8B-B14F-4D97-AF65-F5344CB8AC3E}">
        <p14:creationId xmlns:p14="http://schemas.microsoft.com/office/powerpoint/2010/main" val="1475076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also compare</a:t>
            </a:r>
            <a:r>
              <a:rPr lang="en-US" baseline="0" dirty="0" smtClean="0"/>
              <a:t> two or more programs to each other… by class size, cost, or program duration.</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34</a:t>
            </a:fld>
            <a:endParaRPr lang="en-US"/>
          </a:p>
        </p:txBody>
      </p:sp>
    </p:spTree>
    <p:extLst>
      <p:ext uri="{BB962C8B-B14F-4D97-AF65-F5344CB8AC3E}">
        <p14:creationId xmlns:p14="http://schemas.microsoft.com/office/powerpoint/2010/main" val="133218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35</a:t>
            </a:fld>
            <a:endParaRPr lang="en-US"/>
          </a:p>
        </p:txBody>
      </p:sp>
    </p:spTree>
    <p:extLst>
      <p:ext uri="{BB962C8B-B14F-4D97-AF65-F5344CB8AC3E}">
        <p14:creationId xmlns:p14="http://schemas.microsoft.com/office/powerpoint/2010/main" val="1375499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36</a:t>
            </a:fld>
            <a:endParaRPr lang="en-US"/>
          </a:p>
        </p:txBody>
      </p:sp>
    </p:spTree>
    <p:extLst>
      <p:ext uri="{BB962C8B-B14F-4D97-AF65-F5344CB8AC3E}">
        <p14:creationId xmlns:p14="http://schemas.microsoft.com/office/powerpoint/2010/main" val="95609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37</a:t>
            </a:fld>
            <a:endParaRPr lang="en-US"/>
          </a:p>
        </p:txBody>
      </p:sp>
    </p:spTree>
    <p:extLst>
      <p:ext uri="{BB962C8B-B14F-4D97-AF65-F5344CB8AC3E}">
        <p14:creationId xmlns:p14="http://schemas.microsoft.com/office/powerpoint/2010/main" val="4015551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Share the site with your community networks: </a:t>
            </a:r>
            <a:r>
              <a:rPr lang="en-US" sz="1100" u="sng" dirty="0">
                <a:hlinkClick r:id="rId3"/>
              </a:rPr>
              <a:t>www.HealthyNativeYouth.org</a:t>
            </a:r>
            <a:r>
              <a:rPr lang="en-US" sz="1100" dirty="0"/>
              <a:t> </a:t>
            </a:r>
            <a:br>
              <a:rPr lang="en-US" sz="1100" dirty="0"/>
            </a:br>
            <a:r>
              <a:rPr lang="en-US" sz="1100" dirty="0"/>
              <a:t/>
            </a:r>
            <a:br>
              <a:rPr lang="en-US" sz="1100" dirty="0"/>
            </a:br>
            <a:r>
              <a:rPr lang="en-US" sz="1100" dirty="0"/>
              <a:t>Sign up to receive updates about curricula available on the site (</a:t>
            </a:r>
            <a:r>
              <a:rPr lang="en-US" sz="1100" i="1" dirty="0"/>
              <a:t>in the red bar at the bottom of the homepage</a:t>
            </a:r>
            <a:r>
              <a:rPr lang="en-US" sz="1100" dirty="0"/>
              <a:t>)</a:t>
            </a:r>
            <a:br>
              <a:rPr lang="en-US" sz="1100" dirty="0"/>
            </a:br>
            <a:r>
              <a:rPr lang="en-US" sz="1100" dirty="0"/>
              <a:t/>
            </a:r>
            <a:br>
              <a:rPr lang="en-US" sz="1100" dirty="0"/>
            </a:br>
            <a:r>
              <a:rPr lang="en-US" sz="1100" dirty="0"/>
              <a:t>Follow the site on Facebook (</a:t>
            </a:r>
            <a:r>
              <a:rPr lang="en-US" sz="1100" u="sng" dirty="0">
                <a:hlinkClick r:id="rId4"/>
              </a:rPr>
              <a:t>www.facebook.com/HealthyNativeYouth</a:t>
            </a:r>
            <a:r>
              <a:rPr lang="en-US" sz="1100" dirty="0"/>
              <a:t>)</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98138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98138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26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128"/>
                <a:sym typeface="Gill Sans" charset="0"/>
              </a:defRPr>
            </a:lvl1pPr>
            <a:lvl2pPr marL="742700" indent="-285655" eaLnBrk="0" hangingPunct="0">
              <a:defRPr sz="4300">
                <a:solidFill>
                  <a:srgbClr val="000000"/>
                </a:solidFill>
                <a:latin typeface="Gill Sans" charset="0"/>
                <a:ea typeface="ヒラギノ角ゴ ProN W3" charset="-128"/>
                <a:sym typeface="Gill Sans" charset="0"/>
              </a:defRPr>
            </a:lvl2pPr>
            <a:lvl3pPr marL="1142615" indent="-228524" eaLnBrk="0" hangingPunct="0">
              <a:defRPr sz="4300">
                <a:solidFill>
                  <a:srgbClr val="000000"/>
                </a:solidFill>
                <a:latin typeface="Gill Sans" charset="0"/>
                <a:ea typeface="ヒラギノ角ゴ ProN W3" charset="-128"/>
                <a:sym typeface="Gill Sans" charset="0"/>
              </a:defRPr>
            </a:lvl3pPr>
            <a:lvl4pPr marL="1599661" indent="-228524" eaLnBrk="0" hangingPunct="0">
              <a:defRPr sz="4300">
                <a:solidFill>
                  <a:srgbClr val="000000"/>
                </a:solidFill>
                <a:latin typeface="Gill Sans" charset="0"/>
                <a:ea typeface="ヒラギノ角ゴ ProN W3" charset="-128"/>
                <a:sym typeface="Gill Sans" charset="0"/>
              </a:defRPr>
            </a:lvl4pPr>
            <a:lvl5pPr marL="2056705" indent="-228524" eaLnBrk="0" hangingPunct="0">
              <a:defRPr sz="4300">
                <a:solidFill>
                  <a:srgbClr val="000000"/>
                </a:solidFill>
                <a:latin typeface="Gill Sans" charset="0"/>
                <a:ea typeface="ヒラギノ角ゴ ProN W3" charset="-128"/>
                <a:sym typeface="Gill Sans" charset="0"/>
              </a:defRPr>
            </a:lvl5pPr>
            <a:lvl6pPr marL="2513753" indent="-228524"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0799" indent="-228524"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7843" indent="-228524"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4890" indent="-228524"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16A2EE7F-CD07-49AF-9259-5E616E3BC632}" type="slidenum">
              <a:rPr lang="en-US" sz="1100"/>
              <a:pPr eaLnBrk="1" hangingPunct="1"/>
              <a:t>40</a:t>
            </a:fld>
            <a:endParaRPr lang="en-US"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98138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If any part of this study brings up past or current emotions about a difficult time or experience, please talk with a trusted friend or family member, or a local mental health professional. If you are not sure who to connect with, you can contact clinical psychologist Dr. Ursula Whiteside, who has been working with the THRIVE project </a:t>
            </a:r>
            <a:r>
              <a:rPr lang="en-US" sz="1200" kern="1200">
                <a:solidFill>
                  <a:schemeClr val="tx1"/>
                </a:solidFill>
                <a:latin typeface="+mn-lt"/>
                <a:ea typeface="+mn-ea"/>
                <a:cs typeface="+mn-cs"/>
              </a:rPr>
              <a:t>since </a:t>
            </a:r>
            <a:r>
              <a:rPr lang="en-US" sz="1200" kern="1200" smtClean="0">
                <a:solidFill>
                  <a:schemeClr val="tx1"/>
                </a:solidFill>
                <a:latin typeface="+mn-lt"/>
                <a:ea typeface="+mn-ea"/>
                <a:cs typeface="+mn-cs"/>
              </a:rPr>
              <a:t>2015, at </a:t>
            </a:r>
            <a:r>
              <a:rPr lang="en-US" sz="1200" u="sng" kern="1200" smtClean="0">
                <a:solidFill>
                  <a:schemeClr val="tx1"/>
                </a:solidFill>
                <a:latin typeface="+mn-lt"/>
                <a:ea typeface="+mn-ea"/>
                <a:cs typeface="+mn-cs"/>
                <a:hlinkClick r:id="rId3"/>
              </a:rPr>
              <a:t>www.nowmattersnow.org</a:t>
            </a:r>
            <a:endParaRPr lang="en-US" baseline="0"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solidFill>
                  <a:prstClr val="black"/>
                </a:solidFill>
                <a:latin typeface="Calibri"/>
              </a:rPr>
              <a:pPr>
                <a:defRPr/>
              </a:pPr>
              <a:t>42</a:t>
            </a:fld>
            <a:endParaRPr lang="en-US">
              <a:solidFill>
                <a:prstClr val="black"/>
              </a:solidFill>
              <a:latin typeface="Calibri"/>
            </a:endParaRPr>
          </a:p>
        </p:txBody>
      </p:sp>
    </p:spTree>
    <p:extLst>
      <p:ext uri="{BB962C8B-B14F-4D97-AF65-F5344CB8AC3E}">
        <p14:creationId xmlns:p14="http://schemas.microsoft.com/office/powerpoint/2010/main" val="150458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Youth Health Tech Survey 2016</a:t>
            </a:r>
            <a:endParaRPr lang="en-US" sz="1100" dirty="0"/>
          </a:p>
          <a:p>
            <a:r>
              <a:rPr lang="en-US" sz="1100" dirty="0"/>
              <a:t> </a:t>
            </a:r>
          </a:p>
          <a:p>
            <a:r>
              <a:rPr lang="en-US" sz="1100" dirty="0"/>
              <a:t>n = 679 respondents from 29 States</a:t>
            </a:r>
          </a:p>
          <a:p>
            <a:r>
              <a:rPr lang="en-US" sz="1100" dirty="0"/>
              <a:t> </a:t>
            </a:r>
          </a:p>
          <a:p>
            <a:r>
              <a:rPr lang="en-US" sz="1100" dirty="0"/>
              <a:t>Participants were recruited from the THRIVE Youth Conference, UNITY’s Annual Conference 2016, and </a:t>
            </a:r>
            <a:r>
              <a:rPr lang="en-US" sz="1100" dirty="0" err="1"/>
              <a:t>Chemawa</a:t>
            </a:r>
            <a:r>
              <a:rPr lang="en-US" sz="1100" dirty="0"/>
              <a:t> Indian School</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56339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4074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Weekly</a:t>
            </a:r>
            <a:r>
              <a:rPr lang="en-US" baseline="0" dirty="0" smtClean="0"/>
              <a:t> health access to health information:</a:t>
            </a:r>
          </a:p>
          <a:p>
            <a:pPr marL="162175" indent="-162175">
              <a:buFont typeface="Arial" panose="020B0604020202020204" pitchFamily="34" charset="0"/>
              <a:buChar char="•"/>
            </a:pPr>
            <a:r>
              <a:rPr lang="en-US" baseline="0" dirty="0" smtClean="0"/>
              <a:t>Social networking sites (such as Facebook, Twitter, or Instagram) = 36% </a:t>
            </a:r>
          </a:p>
          <a:p>
            <a:pPr marL="162175" indent="-162175">
              <a:buFont typeface="Arial" panose="020B0604020202020204" pitchFamily="34" charset="0"/>
              <a:buChar char="•"/>
            </a:pPr>
            <a:r>
              <a:rPr lang="en-US" dirty="0" smtClean="0"/>
              <a:t>Internet = 36%</a:t>
            </a:r>
          </a:p>
          <a:p>
            <a:pPr marL="162175" indent="-162175">
              <a:buFont typeface="Arial" panose="020B0604020202020204" pitchFamily="34" charset="0"/>
              <a:buChar char="•"/>
            </a:pPr>
            <a:r>
              <a:rPr lang="en-US" dirty="0" smtClean="0"/>
              <a:t>Parents = 35%</a:t>
            </a:r>
          </a:p>
          <a:p>
            <a:pPr marL="162175" indent="-162175">
              <a:buFont typeface="Arial" panose="020B0604020202020204" pitchFamily="34" charset="0"/>
              <a:buChar char="•"/>
            </a:pPr>
            <a:r>
              <a:rPr lang="en-US" dirty="0" smtClean="0"/>
              <a:t>Friends or siblings = 31%</a:t>
            </a:r>
          </a:p>
          <a:p>
            <a:pPr marL="162175" indent="-162175">
              <a:buFont typeface="Arial" panose="020B0604020202020204" pitchFamily="34" charset="0"/>
              <a:buChar char="•"/>
            </a:pPr>
            <a:r>
              <a:rPr lang="en-US" dirty="0" smtClean="0"/>
              <a:t>Doctors, nurses, clinical staff = 22%</a:t>
            </a:r>
          </a:p>
          <a:p>
            <a:pPr marL="162175" indent="-162175">
              <a:buFont typeface="Arial" panose="020B0604020202020204" pitchFamily="34" charset="0"/>
              <a:buChar char="•"/>
            </a:pPr>
            <a:r>
              <a:rPr lang="en-US" dirty="0" smtClean="0"/>
              <a:t>Text Messages = 21%</a:t>
            </a:r>
          </a:p>
          <a:p>
            <a:pPr marL="162175" indent="-162175">
              <a:buFont typeface="Arial" panose="020B0604020202020204" pitchFamily="34" charset="0"/>
              <a:buChar char="•"/>
            </a:pPr>
            <a:r>
              <a:rPr lang="en-US" dirty="0" smtClean="0"/>
              <a:t>Health classes in school = 19%</a:t>
            </a:r>
          </a:p>
          <a:p>
            <a:pPr marL="162175" indent="-162175">
              <a:buFont typeface="Arial" panose="020B0604020202020204" pitchFamily="34" charset="0"/>
              <a:buChar char="•"/>
            </a:pPr>
            <a:endParaRPr lang="en-US" dirty="0" smtClean="0"/>
          </a:p>
          <a:p>
            <a:pPr marL="162175" indent="-162175">
              <a:buFont typeface="Arial" panose="020B0604020202020204" pitchFamily="34" charset="0"/>
              <a:buChar char="•"/>
            </a:pPr>
            <a:endParaRPr lang="en-US" dirty="0" smtClean="0"/>
          </a:p>
          <a:p>
            <a:pPr marL="162175" indent="-16217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50714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b="1" u="sng" dirty="0" smtClean="0"/>
              <a:t>Daily</a:t>
            </a:r>
            <a:r>
              <a:rPr lang="en-US" b="1" dirty="0" smtClean="0"/>
              <a:t> activities:</a:t>
            </a:r>
          </a:p>
          <a:p>
            <a:endParaRPr lang="en-US" b="1" dirty="0" smtClean="0"/>
          </a:p>
          <a:p>
            <a:pPr marL="162175" indent="-162175">
              <a:buFont typeface="Arial" panose="020B0604020202020204" pitchFamily="34" charset="0"/>
              <a:buChar char="•"/>
            </a:pPr>
            <a:r>
              <a:rPr lang="en-US" dirty="0" smtClean="0"/>
              <a:t>Go online from a phone or mobile device (like a tablet)? = 76%</a:t>
            </a:r>
          </a:p>
          <a:p>
            <a:pPr marL="162175" indent="-162175">
              <a:buFont typeface="Arial" panose="020B0604020202020204" pitchFamily="34" charset="0"/>
              <a:buChar char="•"/>
            </a:pPr>
            <a:r>
              <a:rPr lang="en-US" dirty="0" smtClean="0"/>
              <a:t>Visit Facebook? = 63%</a:t>
            </a:r>
          </a:p>
          <a:p>
            <a:pPr marL="162175" indent="-162175">
              <a:buFont typeface="Arial" panose="020B0604020202020204" pitchFamily="34" charset="0"/>
              <a:buChar char="•"/>
            </a:pPr>
            <a:r>
              <a:rPr lang="en-US" dirty="0" smtClean="0"/>
              <a:t>Use Snapchat? = 62%</a:t>
            </a:r>
          </a:p>
          <a:p>
            <a:pPr marL="162175" indent="-162175">
              <a:buFont typeface="Arial" panose="020B0604020202020204" pitchFamily="34" charset="0"/>
              <a:buChar char="•"/>
            </a:pPr>
            <a:r>
              <a:rPr lang="en-US" dirty="0" smtClean="0"/>
              <a:t>View Instagram? = 53%</a:t>
            </a:r>
          </a:p>
          <a:p>
            <a:endParaRPr lang="en-US" dirty="0" smtClean="0"/>
          </a:p>
          <a:p>
            <a:r>
              <a:rPr lang="en-US" b="1" dirty="0" smtClean="0"/>
              <a:t>Concerning Trends…</a:t>
            </a:r>
          </a:p>
          <a:p>
            <a:pPr marL="162175" indent="-162175">
              <a:buFont typeface="Arial" panose="020B0604020202020204" pitchFamily="34" charset="0"/>
              <a:buChar char="•"/>
            </a:pPr>
            <a:r>
              <a:rPr lang="en-US" dirty="0" smtClean="0"/>
              <a:t>See references to drug or alcohol use on social media? = 45%</a:t>
            </a:r>
          </a:p>
          <a:p>
            <a:pPr marL="162175" indent="-162175">
              <a:buFont typeface="Arial" panose="020B0604020202020204" pitchFamily="34" charset="0"/>
              <a:buChar char="•"/>
            </a:pPr>
            <a:r>
              <a:rPr lang="en-US" dirty="0" smtClean="0"/>
              <a:t>See people stirring up drama on social media? = 44%</a:t>
            </a:r>
          </a:p>
          <a:p>
            <a:pPr marL="162175" indent="-162175">
              <a:buFont typeface="Arial" panose="020B0604020202020204" pitchFamily="34" charset="0"/>
              <a:buChar char="•"/>
            </a:pPr>
            <a:r>
              <a:rPr lang="en-US" dirty="0" smtClean="0"/>
              <a:t>See references to violence on social media? = 35%</a:t>
            </a:r>
          </a:p>
          <a:p>
            <a:pPr marL="162175" indent="-162175">
              <a:buFont typeface="Arial" panose="020B0604020202020204" pitchFamily="34" charset="0"/>
              <a:buChar char="•"/>
            </a:pPr>
            <a:r>
              <a:rPr lang="en-US" dirty="0" smtClean="0"/>
              <a:t>See people posting concerning messages on social media (like references to depression, suicide, or self-harm)? = 29%</a:t>
            </a:r>
          </a:p>
          <a:p>
            <a:endParaRPr lang="en-US" dirty="0" smtClean="0"/>
          </a:p>
          <a:p>
            <a:pPr marL="162175" indent="-162175">
              <a:buFont typeface="Arial" panose="020B0604020202020204" pitchFamily="34" charset="0"/>
              <a:buChar char="•"/>
            </a:pPr>
            <a:r>
              <a:rPr lang="en-US" dirty="0" smtClean="0"/>
              <a:t>Experience people supporting you through challenging/tough times on social media? = 24%</a:t>
            </a:r>
          </a:p>
          <a:p>
            <a:endParaRPr lang="en-US" dirty="0" smtClean="0"/>
          </a:p>
          <a:p>
            <a:pPr defTabSz="864931">
              <a:defRPr/>
            </a:pPr>
            <a:r>
              <a:rPr lang="en-US" dirty="0" smtClean="0"/>
              <a:t>Our goal is to meet</a:t>
            </a:r>
            <a:r>
              <a:rPr lang="en-US" baseline="0" dirty="0" smtClean="0"/>
              <a:t> young people where they are… to deliver health information when and where they’re ready, and to cover the topics that matter most to them. </a:t>
            </a:r>
            <a:endParaRPr lang="en-US" dirty="0" smtClean="0"/>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576489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8138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6">
            <a:lumMod val="75000"/>
          </a:schemeClr>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46EEA38-A9B4-4AE0-9C23-4A8F80AC6D9E}" type="datetimeFigureOut">
              <a:rPr lang="en-US" smtClean="0">
                <a:latin typeface="Tw Cen MT"/>
              </a:rPr>
              <a:pPr/>
              <a:t>8/16/2017</a:t>
            </a:fld>
            <a:endParaRPr lang="en-US">
              <a:latin typeface="Tw Cen MT"/>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EBDDC3"/>
              </a:solidFill>
              <a:latin typeface="Tw Cen MT"/>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76AEF22-2011-43AB-AF1D-9FF59D258130}" type="slidenum">
              <a:rPr lang="en-US" smtClean="0">
                <a:solidFill>
                  <a:srgbClr val="EBDDC3"/>
                </a:solidFill>
                <a:latin typeface="Tw Cen MT"/>
              </a:rPr>
              <a:pPr/>
              <a:t>‹#›</a:t>
            </a:fld>
            <a:endParaRPr lang="en-US">
              <a:solidFill>
                <a:srgbClr val="EBDDC3"/>
              </a:solidFill>
              <a:latin typeface="Tw Cen MT"/>
            </a:endParaRPr>
          </a:p>
        </p:txBody>
      </p:sp>
    </p:spTree>
    <p:extLst>
      <p:ext uri="{BB962C8B-B14F-4D97-AF65-F5344CB8AC3E}">
        <p14:creationId xmlns:p14="http://schemas.microsoft.com/office/powerpoint/2010/main" val="41268406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746EEA38-A9B4-4AE0-9C23-4A8F80AC6D9E}" type="datetimeFigureOut">
              <a:rPr lang="en-US" smtClean="0">
                <a:solidFill>
                  <a:srgbClr val="775F55"/>
                </a:solidFill>
                <a:latin typeface="Tw Cen MT"/>
              </a:rPr>
              <a:pPr/>
              <a:t>8/16/2017</a:t>
            </a:fld>
            <a:endParaRPr lang="en-US">
              <a:solidFill>
                <a:srgbClr val="775F55"/>
              </a:solidFill>
              <a:latin typeface="Tw Cen MT"/>
            </a:endParaRPr>
          </a:p>
        </p:txBody>
      </p:sp>
      <p:sp>
        <p:nvSpPr>
          <p:cNvPr id="6" name="Footer Placeholder 5"/>
          <p:cNvSpPr>
            <a:spLocks noGrp="1"/>
          </p:cNvSpPr>
          <p:nvPr>
            <p:ph type="ftr" sz="quarter" idx="11"/>
          </p:nvPr>
        </p:nvSpPr>
        <p:spPr/>
        <p:txBody>
          <a:bodyPr/>
          <a:lstStyle/>
          <a:p>
            <a:endParaRPr lang="en-US">
              <a:solidFill>
                <a:srgbClr val="775F55"/>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latin typeface="Tw Cen MT"/>
              </a:rPr>
              <a:pPr/>
              <a:t>‹#›</a:t>
            </a:fld>
            <a:endParaRPr lang="en-US">
              <a:latin typeface="Tw Cen MT"/>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9983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746EEA38-A9B4-4AE0-9C23-4A8F80AC6D9E}" type="datetimeFigureOut">
              <a:rPr lang="en-US" smtClean="0">
                <a:solidFill>
                  <a:srgbClr val="775F55"/>
                </a:solidFill>
                <a:latin typeface="Tw Cen MT"/>
              </a:rPr>
              <a:pPr/>
              <a:t>8/16/2017</a:t>
            </a:fld>
            <a:endParaRPr lang="en-US">
              <a:solidFill>
                <a:srgbClr val="775F55"/>
              </a:solidFill>
              <a:latin typeface="Tw Cen MT"/>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76AEF22-2011-43AB-AF1D-9FF59D258130}" type="slidenum">
              <a:rPr lang="en-US" smtClean="0">
                <a:latin typeface="Tw Cen MT"/>
              </a:rPr>
              <a:pPr/>
              <a:t>‹#›</a:t>
            </a:fld>
            <a:endParaRPr lang="en-US">
              <a:latin typeface="Tw Cen MT"/>
            </a:endParaRPr>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75F55"/>
              </a:solidFill>
              <a:latin typeface="Tw Cen MT"/>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1120266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46EEA38-A9B4-4AE0-9C23-4A8F80AC6D9E}" type="datetimeFigureOut">
              <a:rPr lang="en-US" smtClean="0">
                <a:solidFill>
                  <a:srgbClr val="775F55"/>
                </a:solidFill>
                <a:latin typeface="Tw Cen MT"/>
              </a:rPr>
              <a:pPr/>
              <a:t>8/16/2017</a:t>
            </a:fld>
            <a:endParaRPr lang="en-US">
              <a:solidFill>
                <a:srgbClr val="775F55"/>
              </a:solidFill>
              <a:latin typeface="Tw Cen MT"/>
            </a:endParaRPr>
          </a:p>
        </p:txBody>
      </p:sp>
      <p:sp>
        <p:nvSpPr>
          <p:cNvPr id="5" name="Footer Placeholder 4"/>
          <p:cNvSpPr>
            <a:spLocks noGrp="1"/>
          </p:cNvSpPr>
          <p:nvPr>
            <p:ph type="ftr" sz="quarter" idx="11"/>
          </p:nvPr>
        </p:nvSpPr>
        <p:spPr/>
        <p:txBody>
          <a:bodyPr/>
          <a:lstStyle/>
          <a:p>
            <a:endParaRPr lang="en-US">
              <a:solidFill>
                <a:srgbClr val="775F55"/>
              </a:solidFill>
              <a:latin typeface="Tw Cen MT"/>
            </a:endParaRPr>
          </a:p>
        </p:txBody>
      </p:sp>
      <p:sp>
        <p:nvSpPr>
          <p:cNvPr id="6" name="Slide Number Placeholder 5"/>
          <p:cNvSpPr>
            <a:spLocks noGrp="1"/>
          </p:cNvSpPr>
          <p:nvPr>
            <p:ph type="sldNum" sz="quarter" idx="12"/>
          </p:nvPr>
        </p:nvSpPr>
        <p:spPr/>
        <p:txBody>
          <a:bodyPr/>
          <a:lstStyle/>
          <a:p>
            <a:fld id="{C76AEF22-2011-43AB-AF1D-9FF59D258130}" type="slidenum">
              <a:rPr lang="en-US" smtClean="0">
                <a:latin typeface="Tw Cen MT"/>
              </a:rPr>
              <a:pPr/>
              <a:t>‹#›</a:t>
            </a:fld>
            <a:endParaRPr lang="en-US">
              <a:latin typeface="Tw Cen MT"/>
            </a:endParaRPr>
          </a:p>
        </p:txBody>
      </p:sp>
    </p:spTree>
    <p:extLst>
      <p:ext uri="{BB962C8B-B14F-4D97-AF65-F5344CB8AC3E}">
        <p14:creationId xmlns:p14="http://schemas.microsoft.com/office/powerpoint/2010/main" val="12750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746EEA38-A9B4-4AE0-9C23-4A8F80AC6D9E}" type="datetimeFigureOut">
              <a:rPr lang="en-US" smtClean="0">
                <a:solidFill>
                  <a:srgbClr val="775F55"/>
                </a:solidFill>
                <a:latin typeface="Tw Cen MT"/>
              </a:rPr>
              <a:pPr/>
              <a:t>8/16/2017</a:t>
            </a:fld>
            <a:endParaRPr lang="en-US">
              <a:solidFill>
                <a:srgbClr val="775F55"/>
              </a:solidFill>
              <a:latin typeface="Tw Cen MT"/>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775F55"/>
              </a:solidFill>
              <a:latin typeface="Tw Cen MT"/>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C76AEF22-2011-43AB-AF1D-9FF59D258130}" type="slidenum">
              <a:rPr lang="en-US" smtClean="0">
                <a:latin typeface="Tw Cen MT"/>
              </a:rPr>
              <a:pPr/>
              <a:t>‹#›</a:t>
            </a:fld>
            <a:endParaRPr lang="en-US">
              <a:latin typeface="Tw Cen MT"/>
            </a:endParaRPr>
          </a:p>
        </p:txBody>
      </p:sp>
    </p:spTree>
    <p:extLst>
      <p:ext uri="{BB962C8B-B14F-4D97-AF65-F5344CB8AC3E}">
        <p14:creationId xmlns:p14="http://schemas.microsoft.com/office/powerpoint/2010/main" val="3689249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097280"/>
          </a:xfrm>
        </p:spPr>
        <p:txBody>
          <a:bodyPr/>
          <a:lstStyle/>
          <a:p>
            <a:r>
              <a:rPr lang="en-US"/>
              <a:t>Click to edit Master title style</a:t>
            </a:r>
          </a:p>
        </p:txBody>
      </p:sp>
      <p:sp>
        <p:nvSpPr>
          <p:cNvPr id="3" name="Text Placeholder 2"/>
          <p:cNvSpPr>
            <a:spLocks noGrp="1"/>
          </p:cNvSpPr>
          <p:nvPr>
            <p:ph type="body" sz="half" idx="1"/>
          </p:nvPr>
        </p:nvSpPr>
        <p:spPr>
          <a:xfrm>
            <a:off x="4648200" y="1676400"/>
            <a:ext cx="4191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1676400"/>
            <a:ext cx="3810000" cy="2057400"/>
          </a:xfrm>
        </p:spPr>
        <p:txBody>
          <a:bodyPr/>
          <a:lstStyle/>
          <a:p>
            <a:pPr lvl="0"/>
            <a:r>
              <a:rPr lang="en-US" dirty="0"/>
              <a:t>Click to edit Master text styles</a:t>
            </a:r>
          </a:p>
        </p:txBody>
      </p:sp>
      <p:sp>
        <p:nvSpPr>
          <p:cNvPr id="5" name="Content Placeholder 4"/>
          <p:cNvSpPr>
            <a:spLocks noGrp="1"/>
          </p:cNvSpPr>
          <p:nvPr>
            <p:ph sz="quarter" idx="3"/>
          </p:nvPr>
        </p:nvSpPr>
        <p:spPr>
          <a:xfrm>
            <a:off x="609600" y="3962400"/>
            <a:ext cx="3810000" cy="2057400"/>
          </a:xfrm>
        </p:spPr>
        <p:txBody>
          <a:bodyPr/>
          <a:lstStyle/>
          <a:p>
            <a:pPr lvl="0"/>
            <a:r>
              <a:rPr lang="en-US" dirty="0"/>
              <a:t>Click to edit Master text styles</a:t>
            </a:r>
          </a:p>
        </p:txBody>
      </p:sp>
      <p:sp>
        <p:nvSpPr>
          <p:cNvPr id="6" name="Date Placeholder 9"/>
          <p:cNvSpPr>
            <a:spLocks noGrp="1"/>
          </p:cNvSpPr>
          <p:nvPr>
            <p:ph type="dt" sz="half" idx="10"/>
          </p:nvPr>
        </p:nvSpPr>
        <p:spPr>
          <a:xfrm>
            <a:off x="6172200" y="6248400"/>
            <a:ext cx="2667000" cy="365125"/>
          </a:xfrm>
        </p:spPr>
        <p:txBody>
          <a:bodyPr/>
          <a:lstStyle>
            <a:lvl1pPr>
              <a:defRPr/>
            </a:lvl1pPr>
          </a:lstStyle>
          <a:p>
            <a:pPr>
              <a:defRPr/>
            </a:pPr>
            <a:endParaRPr lang="en-US">
              <a:solidFill>
                <a:srgbClr val="775F55"/>
              </a:solidFill>
              <a:latin typeface="Tw Cen MT"/>
            </a:endParaRPr>
          </a:p>
        </p:txBody>
      </p:sp>
      <p:sp>
        <p:nvSpPr>
          <p:cNvPr id="7" name="Footer Placeholder 21"/>
          <p:cNvSpPr>
            <a:spLocks noGrp="1"/>
          </p:cNvSpPr>
          <p:nvPr>
            <p:ph type="ftr" sz="quarter" idx="11"/>
          </p:nvPr>
        </p:nvSpPr>
        <p:spPr/>
        <p:txBody>
          <a:bodyPr/>
          <a:lstStyle>
            <a:lvl1pPr>
              <a:defRPr/>
            </a:lvl1pPr>
          </a:lstStyle>
          <a:p>
            <a:pPr>
              <a:defRPr/>
            </a:pPr>
            <a:endParaRPr lang="en-US">
              <a:solidFill>
                <a:srgbClr val="775F55"/>
              </a:solidFill>
              <a:latin typeface="Tw Cen MT"/>
            </a:endParaRPr>
          </a:p>
        </p:txBody>
      </p:sp>
      <p:sp>
        <p:nvSpPr>
          <p:cNvPr id="8" name="Slide Number Placeholder 17"/>
          <p:cNvSpPr>
            <a:spLocks noGrp="1"/>
          </p:cNvSpPr>
          <p:nvPr>
            <p:ph type="sldNum" sz="quarter" idx="12"/>
          </p:nvPr>
        </p:nvSpPr>
        <p:spPr/>
        <p:txBody>
          <a:bodyPr/>
          <a:lstStyle>
            <a:lvl1pPr>
              <a:defRPr/>
            </a:lvl1pPr>
          </a:lstStyle>
          <a:p>
            <a:pPr>
              <a:defRPr/>
            </a:pPr>
            <a:fld id="{69EBD6BA-DD57-443B-ABF7-A1A9A18DE94E}" type="slidenum">
              <a:rPr lang="en-US">
                <a:latin typeface="Tw Cen MT"/>
              </a:rPr>
              <a:pPr>
                <a:defRPr/>
              </a:pPr>
              <a:t>‹#›</a:t>
            </a:fld>
            <a:endParaRPr lang="en-US">
              <a:latin typeface="Tw Cen MT"/>
            </a:endParaRPr>
          </a:p>
        </p:txBody>
      </p:sp>
    </p:spTree>
    <p:extLst>
      <p:ext uri="{BB962C8B-B14F-4D97-AF65-F5344CB8AC3E}">
        <p14:creationId xmlns:p14="http://schemas.microsoft.com/office/powerpoint/2010/main" val="1425570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cept Description">
    <p:spTree>
      <p:nvGrpSpPr>
        <p:cNvPr id="1" name=""/>
        <p:cNvGrpSpPr/>
        <p:nvPr/>
      </p:nvGrpSpPr>
      <p:grpSpPr>
        <a:xfrm>
          <a:off x="0" y="0"/>
          <a:ext cx="0" cy="0"/>
          <a:chOff x="0" y="0"/>
          <a:chExt cx="0" cy="0"/>
        </a:xfrm>
      </p:grpSpPr>
      <p:sp>
        <p:nvSpPr>
          <p:cNvPr id="7" name="Title 6"/>
          <p:cNvSpPr>
            <a:spLocks noGrp="1"/>
          </p:cNvSpPr>
          <p:nvPr>
            <p:ph type="title"/>
          </p:nvPr>
        </p:nvSpPr>
        <p:spPr>
          <a:xfrm>
            <a:off x="228599" y="0"/>
            <a:ext cx="8689975" cy="917575"/>
          </a:xfrm>
        </p:spPr>
        <p:txBody>
          <a:bodyPr anchor="b"/>
          <a:lstStyle>
            <a:lvl1pPr>
              <a:defRPr sz="3200">
                <a:solidFill>
                  <a:srgbClr val="525252"/>
                </a:solidFill>
                <a:latin typeface="Arial"/>
                <a:cs typeface="Arial"/>
              </a:defRPr>
            </a:lvl1pPr>
          </a:lstStyle>
          <a:p>
            <a:r>
              <a:rPr lang="en-US" dirty="0"/>
              <a:t>Click to edit Master title style</a:t>
            </a:r>
          </a:p>
        </p:txBody>
      </p:sp>
      <p:sp>
        <p:nvSpPr>
          <p:cNvPr id="9" name="Text Placeholder 8"/>
          <p:cNvSpPr>
            <a:spLocks noGrp="1"/>
          </p:cNvSpPr>
          <p:nvPr>
            <p:ph type="body" sz="quarter" idx="10" hasCustomPrompt="1"/>
          </p:nvPr>
        </p:nvSpPr>
        <p:spPr>
          <a:xfrm>
            <a:off x="228601" y="6534346"/>
            <a:ext cx="8731737" cy="211549"/>
          </a:xfrm>
        </p:spPr>
        <p:txBody>
          <a:bodyPr anchor="b"/>
          <a:lstStyle>
            <a:lvl1pPr marL="0" indent="0" algn="r">
              <a:buNone/>
              <a:defRPr sz="1100" baseline="0">
                <a:solidFill>
                  <a:schemeClr val="bg2">
                    <a:lumMod val="60000"/>
                    <a:lumOff val="40000"/>
                  </a:schemeClr>
                </a:solidFill>
                <a:latin typeface="Arial"/>
                <a:cs typeface="Arial"/>
              </a:defRPr>
            </a:lvl1pPr>
          </a:lstStyle>
          <a:p>
            <a:pPr lvl="0"/>
            <a:r>
              <a:rPr lang="en-US" dirty="0"/>
              <a:t>Footer test placeholder</a:t>
            </a:r>
          </a:p>
        </p:txBody>
      </p:sp>
    </p:spTree>
    <p:extLst>
      <p:ext uri="{BB962C8B-B14F-4D97-AF65-F5344CB8AC3E}">
        <p14:creationId xmlns:p14="http://schemas.microsoft.com/office/powerpoint/2010/main" val="214015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endParaRPr>
          </a:p>
        </p:txBody>
      </p:sp>
      <p:sp>
        <p:nvSpPr>
          <p:cNvPr id="13" name="Oval 12"/>
          <p:cNvSpPr/>
          <p:nvPr userDrawn="1"/>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Title 7"/>
          <p:cNvSpPr>
            <a:spLocks noGrp="1"/>
          </p:cNvSpPr>
          <p:nvPr>
            <p:ph type="ctrTitle"/>
          </p:nvPr>
        </p:nvSpPr>
        <p:spPr>
          <a:xfrm>
            <a:off x="685800" y="533400"/>
            <a:ext cx="7772400" cy="1600200"/>
          </a:xfrm>
        </p:spPr>
        <p:txBody>
          <a:bodyPr anchor="ctr"/>
          <a:lstStyle>
            <a:lvl1pPr>
              <a:defRPr sz="4400">
                <a:solidFill>
                  <a:schemeClr val="accent1"/>
                </a:solidFill>
              </a:defRPr>
            </a:lvl1pPr>
          </a:lstStyle>
          <a:p>
            <a:r>
              <a:rPr kumimoji="0" lang="en-US" dirty="0" smtClean="0"/>
              <a:t>Click to edit Master title style</a:t>
            </a:r>
            <a:endParaRPr kumimoji="0" lang="en-US" dirty="0"/>
          </a:p>
        </p:txBody>
      </p:sp>
      <p:pic>
        <p:nvPicPr>
          <p:cNvPr id="20" name="Picture 14"/>
          <p:cNvPicPr>
            <a:picLocks noChangeAspect="1" noChangeArrowheads="1"/>
          </p:cNvPicPr>
          <p:nvPr userDrawn="1"/>
        </p:nvPicPr>
        <p:blipFill>
          <a:blip r:embed="rId2"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1" name="Picture 14"/>
          <p:cNvPicPr>
            <a:picLocks noChangeAspect="1" noChangeArrowheads="1"/>
          </p:cNvPicPr>
          <p:nvPr userDrawn="1"/>
        </p:nvPicPr>
        <p:blipFill>
          <a:blip r:embed="rId2" cstate="print"/>
          <a:srcRect l="4225" b="11395"/>
          <a:stretch>
            <a:fillRect/>
          </a:stretch>
        </p:blipFill>
        <p:spPr bwMode="auto">
          <a:xfrm>
            <a:off x="3810000" y="6121167"/>
            <a:ext cx="5181600" cy="279633"/>
          </a:xfrm>
          <a:prstGeom prst="rect">
            <a:avLst/>
          </a:prstGeom>
          <a:noFill/>
          <a:ln w="9525">
            <a:noFill/>
            <a:miter lim="800000"/>
            <a:headEnd/>
            <a:tailEnd/>
          </a:ln>
          <a:effectLst/>
        </p:spPr>
      </p:pic>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7" name="Footer Placeholder 16"/>
          <p:cNvSpPr>
            <a:spLocks noGrp="1"/>
          </p:cNvSpPr>
          <p:nvPr>
            <p:ph type="ftr" sz="quarter" idx="11"/>
          </p:nvPr>
        </p:nvSpPr>
        <p:spPr/>
        <p:txBody>
          <a:bodyPr/>
          <a:lstStyle/>
          <a:p>
            <a:endParaRPr lang="en-US" dirty="0"/>
          </a:p>
        </p:txBody>
      </p:sp>
      <p:sp>
        <p:nvSpPr>
          <p:cNvPr id="28" name="Date Placeholder 27"/>
          <p:cNvSpPr>
            <a:spLocks noGrp="1"/>
          </p:cNvSpPr>
          <p:nvPr>
            <p:ph type="dt" sz="half" idx="10"/>
          </p:nvPr>
        </p:nvSpPr>
        <p:spPr/>
        <p:txBody>
          <a:bodyPr/>
          <a:lstStyle/>
          <a:p>
            <a:fld id="{97C6D424-DE00-4962-B9C4-D78CC5BE0C50}" type="datetimeFigureOut">
              <a:rPr lang="en-US" smtClean="0"/>
              <a:pPr/>
              <a:t>8/16/2017</a:t>
            </a:fld>
            <a:endParaRPr lang="en-US"/>
          </a:p>
        </p:txBody>
      </p:sp>
      <p:grpSp>
        <p:nvGrpSpPr>
          <p:cNvPr id="26" name="Group 25"/>
          <p:cNvGrpSpPr/>
          <p:nvPr userDrawn="1"/>
        </p:nvGrpSpPr>
        <p:grpSpPr>
          <a:xfrm>
            <a:off x="4046290" y="1904301"/>
            <a:ext cx="1075888" cy="1075888"/>
            <a:chOff x="1143000" y="228600"/>
            <a:chExt cx="762000" cy="762000"/>
          </a:xfrm>
        </p:grpSpPr>
        <p:sp>
          <p:nvSpPr>
            <p:cNvPr id="27" name="Oval 26"/>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pic>
          <p:nvPicPr>
            <p:cNvPr id="31" name="Picture 30"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0535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384488571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8/16/2017</a:t>
            </a:fld>
            <a:endParaRPr lang="en-US"/>
          </a:p>
        </p:txBody>
      </p:sp>
      <p:sp>
        <p:nvSpPr>
          <p:cNvPr id="5" name="Footer Placeholder 4"/>
          <p:cNvSpPr>
            <a:spLocks noGrp="1"/>
          </p:cNvSpPr>
          <p:nvPr>
            <p:ph type="ftr" sz="quarter" idx="11"/>
          </p:nvPr>
        </p:nvSpPr>
        <p:spPr/>
        <p:txBody>
          <a:bodyPr/>
          <a:lstStyle/>
          <a:p>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4461645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endParaRP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2" name="Title 1"/>
          <p:cNvSpPr>
            <a:spLocks noGrp="1"/>
          </p:cNvSpPr>
          <p:nvPr>
            <p:ph type="title"/>
          </p:nvPr>
        </p:nvSpPr>
        <p:spPr>
          <a:xfrm>
            <a:off x="609600" y="533400"/>
            <a:ext cx="7885113" cy="1524000"/>
          </a:xfrm>
        </p:spPr>
        <p:txBody>
          <a:bodyPr anchor="b"/>
          <a:lstStyle>
            <a:lvl1pPr algn="ctr">
              <a:buNone/>
              <a:defRPr sz="4200" b="0" cap="none" baseline="0">
                <a:solidFill>
                  <a:srgbClr val="FFFFFF"/>
                </a:solidFill>
              </a:defRPr>
            </a:lvl1pPr>
          </a:lstStyle>
          <a:p>
            <a:r>
              <a:rPr kumimoji="0" lang="en-US" dirty="0" smtClean="0"/>
              <a:t>Click to edit Master title style</a:t>
            </a:r>
            <a:endParaRPr kumimoji="0" lang="en-US" dirty="0"/>
          </a:p>
        </p:txBody>
      </p:sp>
      <p:grpSp>
        <p:nvGrpSpPr>
          <p:cNvPr id="20" name="Group 19"/>
          <p:cNvGrpSpPr/>
          <p:nvPr userDrawn="1"/>
        </p:nvGrpSpPr>
        <p:grpSpPr>
          <a:xfrm>
            <a:off x="4038600" y="1879134"/>
            <a:ext cx="1058411" cy="1058411"/>
            <a:chOff x="1143000" y="228600"/>
            <a:chExt cx="762000" cy="762000"/>
          </a:xfrm>
        </p:grpSpPr>
        <p:sp>
          <p:nvSpPr>
            <p:cNvPr id="21" name="Oval 2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2" name="Oval 21"/>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pic>
          <p:nvPicPr>
            <p:cNvPr id="23" name="Picture 22"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25" name="Picture 14"/>
          <p:cNvPicPr>
            <a:picLocks noChangeAspect="1" noChangeArrowheads="1"/>
          </p:cNvPicPr>
          <p:nvPr userDrawn="1"/>
        </p:nvPicPr>
        <p:blipFill>
          <a:blip r:embed="rId3"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6" name="Picture 14"/>
          <p:cNvPicPr>
            <a:picLocks noChangeAspect="1" noChangeArrowheads="1"/>
          </p:cNvPicPr>
          <p:nvPr userDrawn="1"/>
        </p:nvPicPr>
        <p:blipFill>
          <a:blip r:embed="rId3" cstate="print"/>
          <a:srcRect l="8451" b="8948"/>
          <a:stretch>
            <a:fillRect/>
          </a:stretch>
        </p:blipFill>
        <p:spPr bwMode="auto">
          <a:xfrm>
            <a:off x="4038600" y="6121866"/>
            <a:ext cx="4953000" cy="287358"/>
          </a:xfrm>
          <a:prstGeom prst="rect">
            <a:avLst/>
          </a:prstGeom>
          <a:noFill/>
          <a:ln w="9525">
            <a:noFill/>
            <a:miter lim="800000"/>
            <a:headEnd/>
            <a:tailEnd/>
          </a:ln>
          <a:effectLst/>
        </p:spPr>
      </p:pic>
      <p:sp>
        <p:nvSpPr>
          <p:cNvPr id="13" name="Rectangle 12"/>
          <p:cNvSpPr>
            <a:spLocks noChangeArrowheads="1"/>
          </p:cNvSpPr>
          <p:nvPr/>
        </p:nvSpPr>
        <p:spPr bwMode="auto">
          <a:xfrm>
            <a:off x="146304" y="6391656"/>
            <a:ext cx="8845296"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97C6D424-DE00-4962-B9C4-D78CC5BE0C50}" type="datetimeFigureOut">
              <a:rPr lang="en-US" smtClean="0"/>
              <a:pPr/>
              <a:t>8/16/2017</a:t>
            </a:fld>
            <a:endParaRPr lang="en-US"/>
          </a:p>
        </p:txBody>
      </p:sp>
      <p:pic>
        <p:nvPicPr>
          <p:cNvPr id="24"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2440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101000336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6556248" cy="758952"/>
          </a:xfrm>
        </p:spPr>
        <p:txBody>
          <a:body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a:xfrm>
            <a:off x="5791200" y="6409944"/>
            <a:ext cx="3044952" cy="365760"/>
          </a:xfrm>
        </p:spPr>
        <p:txBody>
          <a:bodyPr/>
          <a:lstStyle/>
          <a:p>
            <a:fld id="{97C6D424-DE00-4962-B9C4-D78CC5BE0C50}" type="datetimeFigureOut">
              <a:rPr lang="en-US" smtClean="0"/>
              <a:pPr/>
              <a:t>8/16/2017</a:t>
            </a:fld>
            <a:endParaRPr lang="en-US"/>
          </a:p>
        </p:txBody>
      </p:sp>
      <p:sp>
        <p:nvSpPr>
          <p:cNvPr id="6" name="Footer Placeholder 5"/>
          <p:cNvSpPr>
            <a:spLocks noGrp="1"/>
          </p:cNvSpPr>
          <p:nvPr>
            <p:ph type="ftr" sz="quarter" idx="11"/>
          </p:nvPr>
        </p:nvSpPr>
        <p:spPr/>
        <p:txBody>
          <a:bodyPr/>
          <a:lstStyle/>
          <a:p>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9" name="Picture 38"/>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241669057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Light">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46EEA38-A9B4-4AE0-9C23-4A8F80AC6D9E}" type="datetimeFigureOut">
              <a:rPr lang="en-US" smtClean="0">
                <a:latin typeface="Tw Cen MT"/>
              </a:rPr>
              <a:pPr/>
              <a:t>8/16/2017</a:t>
            </a:fld>
            <a:endParaRPr lang="en-US">
              <a:latin typeface="Tw Cen MT"/>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775F55"/>
              </a:solidFill>
              <a:latin typeface="Tw Cen MT"/>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76AEF22-2011-43AB-AF1D-9FF59D258130}" type="slidenum">
              <a:rPr lang="en-US" smtClean="0">
                <a:solidFill>
                  <a:srgbClr val="775F55"/>
                </a:solidFill>
                <a:latin typeface="Tw Cen MT"/>
              </a:rPr>
              <a:pPr/>
              <a:t>‹#›</a:t>
            </a:fld>
            <a:endParaRPr lang="en-US">
              <a:solidFill>
                <a:srgbClr val="775F55"/>
              </a:solidFill>
              <a:latin typeface="Tw Cen MT"/>
            </a:endParaRPr>
          </a:p>
        </p:txBody>
      </p:sp>
    </p:spTree>
    <p:extLst>
      <p:ext uri="{BB962C8B-B14F-4D97-AF65-F5344CB8AC3E}">
        <p14:creationId xmlns:p14="http://schemas.microsoft.com/office/powerpoint/2010/main" val="2220911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7C6D424-DE00-4962-B9C4-D78CC5BE0C50}" type="datetimeFigureOut">
              <a:rPr lang="en-US" smtClean="0"/>
              <a:pPr/>
              <a:t>8/16/2017</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3" name="Title 22"/>
          <p:cNvSpPr>
            <a:spLocks noGrp="1"/>
          </p:cNvSpPr>
          <p:nvPr>
            <p:ph type="title"/>
          </p:nvPr>
        </p:nvSpPr>
        <p:spPr/>
        <p:txBody>
          <a:bodyPr rtlCol="0" anchor="b" anchorCtr="0"/>
          <a:lstStyle/>
          <a:p>
            <a:r>
              <a:rPr kumimoji="0" lang="en-US" dirty="0" smtClean="0"/>
              <a:t>Click to edit Master title style</a:t>
            </a:r>
            <a:endParaRPr kumimoji="0" lang="en-US" dirty="0"/>
          </a:p>
        </p:txBody>
      </p:sp>
      <p:grpSp>
        <p:nvGrpSpPr>
          <p:cNvPr id="28" name="Group 27"/>
          <p:cNvGrpSpPr/>
          <p:nvPr userDrawn="1"/>
        </p:nvGrpSpPr>
        <p:grpSpPr>
          <a:xfrm>
            <a:off x="4207778" y="6096000"/>
            <a:ext cx="762000" cy="762000"/>
            <a:chOff x="1143000" y="228600"/>
            <a:chExt cx="762000" cy="762000"/>
          </a:xfrm>
        </p:grpSpPr>
        <p:sp>
          <p:nvSpPr>
            <p:cNvPr id="29" name="Oval 28"/>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pic>
          <p:nvPicPr>
            <p:cNvPr id="31" name="Picture 3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253327441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7C6D424-DE00-4962-B9C4-D78CC5BE0C50}" type="datetimeFigureOut">
              <a:rPr lang="en-US" smtClean="0"/>
              <a:pPr/>
              <a:t>8/16/2017</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94595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endParaRPr>
          </a:p>
        </p:txBody>
      </p:sp>
      <p:sp>
        <p:nvSpPr>
          <p:cNvPr id="2" name="Date Placeholder 1"/>
          <p:cNvSpPr>
            <a:spLocks noGrp="1"/>
          </p:cNvSpPr>
          <p:nvPr>
            <p:ph type="dt" sz="half" idx="10"/>
          </p:nvPr>
        </p:nvSpPr>
        <p:spPr/>
        <p:txBody>
          <a:bodyPr/>
          <a:lstStyle/>
          <a:p>
            <a:fld id="{97C6D424-DE00-4962-B9C4-D78CC5BE0C50}" type="datetimeFigureOut">
              <a:rPr lang="en-US" smtClean="0"/>
              <a:pPr/>
              <a:t>8/16/2017</a:t>
            </a:fld>
            <a:endParaRPr lang="en-US"/>
          </a:p>
        </p:txBody>
      </p:sp>
      <p:sp>
        <p:nvSpPr>
          <p:cNvPr id="3" name="Footer Placeholder 2"/>
          <p:cNvSpPr>
            <a:spLocks noGrp="1"/>
          </p:cNvSpPr>
          <p:nvPr>
            <p:ph type="ftr" sz="quarter" idx="11"/>
          </p:nvPr>
        </p:nvSpPr>
        <p:spPr/>
        <p:txBody>
          <a:bodyPr/>
          <a:lstStyle/>
          <a:p>
            <a:endParaRPr lang="en-US"/>
          </a:p>
        </p:txBody>
      </p:sp>
      <p:grpSp>
        <p:nvGrpSpPr>
          <p:cNvPr id="11" name="Group 10"/>
          <p:cNvGrpSpPr/>
          <p:nvPr userDrawn="1"/>
        </p:nvGrpSpPr>
        <p:grpSpPr>
          <a:xfrm>
            <a:off x="4351789" y="6103690"/>
            <a:ext cx="762000" cy="762000"/>
            <a:chOff x="1143000" y="228600"/>
            <a:chExt cx="762000" cy="762000"/>
          </a:xfrm>
        </p:grpSpPr>
        <p:sp>
          <p:nvSpPr>
            <p:cNvPr id="12" name="Oval 11"/>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3" name="Oval 12"/>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pic>
          <p:nvPicPr>
            <p:cNvPr id="14" name="Picture 13"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771851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6">
              <a:lumMod val="40000"/>
              <a:lumOff val="60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hasCustomPrompt="1"/>
          </p:nvPr>
        </p:nvSpPr>
        <p:spPr>
          <a:xfrm>
            <a:off x="381000" y="1143000"/>
            <a:ext cx="2362200" cy="1371600"/>
          </a:xfrm>
        </p:spPr>
        <p:txBody>
          <a:bodyPr anchor="b">
            <a:noAutofit/>
          </a:bodyPr>
          <a:lstStyle>
            <a:lvl1pPr algn="l">
              <a:buNone/>
              <a:defRPr sz="2400" b="1" baseline="0">
                <a:solidFill>
                  <a:schemeClr val="accent1">
                    <a:lumMod val="75000"/>
                  </a:schemeClr>
                </a:solidFill>
                <a:latin typeface="Maiandra GD" pitchFamily="34" charset="0"/>
              </a:defRPr>
            </a:lvl1pPr>
          </a:lstStyle>
          <a:p>
            <a:r>
              <a:rPr kumimoji="0" lang="en-US" dirty="0" smtClean="0"/>
              <a:t>Northwest Portland Area Indian Health Board</a:t>
            </a:r>
            <a:endParaRPr kumimoji="0" lang="en-US" dirty="0"/>
          </a:p>
        </p:txBody>
      </p:sp>
      <p:sp>
        <p:nvSpPr>
          <p:cNvPr id="3" name="Text Placeholder 2"/>
          <p:cNvSpPr>
            <a:spLocks noGrp="1"/>
          </p:cNvSpPr>
          <p:nvPr>
            <p:ph type="body" idx="2" hasCustomPrompt="1"/>
          </p:nvPr>
        </p:nvSpPr>
        <p:spPr>
          <a:xfrm>
            <a:off x="381000" y="2514601"/>
            <a:ext cx="2362200" cy="609600"/>
          </a:xfrm>
        </p:spPr>
        <p:txBody>
          <a:bodyPr/>
          <a:lstStyle>
            <a:lvl1pPr marL="0" indent="0">
              <a:spcAft>
                <a:spcPts val="1000"/>
              </a:spcAft>
              <a:buNone/>
              <a:defRPr sz="1600" i="1">
                <a:solidFill>
                  <a:schemeClr val="accent6">
                    <a:lumMod val="50000"/>
                  </a:schemeClr>
                </a:solidFill>
                <a:latin typeface="Corbel"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Indian Leadership for Indian Health</a:t>
            </a:r>
          </a:p>
          <a:p>
            <a:pPr lvl="0" eaLnBrk="1" latinLnBrk="0" hangingPunct="1"/>
            <a:endParaRPr kumimoji="0" lang="en-US" dirty="0" smtClean="0"/>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5" name="Date Placeholder 4"/>
          <p:cNvSpPr>
            <a:spLocks noGrp="1"/>
          </p:cNvSpPr>
          <p:nvPr>
            <p:ph type="dt" sz="half" idx="10"/>
          </p:nvPr>
        </p:nvSpPr>
        <p:spPr/>
        <p:txBody>
          <a:bodyPr/>
          <a:lstStyle/>
          <a:p>
            <a:fld id="{97C6D424-DE00-4962-B9C4-D78CC5BE0C50}" type="datetimeFigureOut">
              <a:rPr lang="en-US" smtClean="0"/>
              <a:pPr/>
              <a:t>8/16/2017</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pic>
        <p:nvPicPr>
          <p:cNvPr id="22" name="Picture 14"/>
          <p:cNvPicPr>
            <a:picLocks noChangeAspect="1" noChangeArrowheads="1"/>
          </p:cNvPicPr>
          <p:nvPr userDrawn="1"/>
        </p:nvPicPr>
        <p:blipFill>
          <a:blip r:embed="rId2" cstate="print"/>
          <a:srcRect t="82979" r="44348" b="4255"/>
          <a:stretch>
            <a:fillRect/>
          </a:stretch>
        </p:blipFill>
        <p:spPr bwMode="auto">
          <a:xfrm>
            <a:off x="152400" y="6248400"/>
            <a:ext cx="2743200" cy="152400"/>
          </a:xfrm>
          <a:prstGeom prst="rect">
            <a:avLst/>
          </a:prstGeom>
          <a:noFill/>
          <a:ln w="9525">
            <a:noFill/>
            <a:miter lim="800000"/>
            <a:headEnd/>
            <a:tailEnd/>
          </a:ln>
          <a:effectLst/>
        </p:spPr>
      </p:pic>
      <p:grpSp>
        <p:nvGrpSpPr>
          <p:cNvPr id="26" name="Group 25"/>
          <p:cNvGrpSpPr/>
          <p:nvPr userDrawn="1"/>
        </p:nvGrpSpPr>
        <p:grpSpPr>
          <a:xfrm>
            <a:off x="1143000" y="228600"/>
            <a:ext cx="762000" cy="762000"/>
            <a:chOff x="1143000" y="228600"/>
            <a:chExt cx="762000" cy="762000"/>
          </a:xfrm>
        </p:grpSpPr>
        <p:sp>
          <p:nvSpPr>
            <p:cNvPr id="10" name="Oval 9"/>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Oval 10"/>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pic>
          <p:nvPicPr>
            <p:cNvPr id="23" name="Picture 22"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25" name="TextBox 24"/>
          <p:cNvSpPr txBox="1"/>
          <p:nvPr userDrawn="1"/>
        </p:nvSpPr>
        <p:spPr>
          <a:xfrm>
            <a:off x="381000" y="5046677"/>
            <a:ext cx="2362200" cy="1574790"/>
          </a:xfrm>
          <a:prstGeom prst="rect">
            <a:avLst/>
          </a:prstGeom>
          <a:noFill/>
        </p:spPr>
        <p:txBody>
          <a:bodyPr wrap="square" rtlCol="0">
            <a:spAutoFit/>
          </a:bodyPr>
          <a:lstStyle/>
          <a:p>
            <a:pPr defTabSz="914400">
              <a:spcBef>
                <a:spcPct val="20000"/>
              </a:spcBef>
              <a:spcAft>
                <a:spcPts val="1000"/>
              </a:spcAft>
              <a:buClr>
                <a:srgbClr val="D16349"/>
              </a:buClr>
              <a:buSzPct val="85000"/>
              <a:buFont typeface="Wingdings 2"/>
              <a:buNone/>
              <a:defRPr/>
            </a:pPr>
            <a:r>
              <a:rPr lang="en-US" sz="1400" i="1" dirty="0" smtClean="0">
                <a:solidFill>
                  <a:prstClr val="black">
                    <a:lumMod val="95000"/>
                    <a:lumOff val="5000"/>
                  </a:prstClr>
                </a:solidFill>
                <a:latin typeface="Corbel" pitchFamily="34" charset="0"/>
              </a:rPr>
              <a:t>2121 SW Broadway, Suite 300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Portland, Oregon 97201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Phone: (503) 228-4185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Fax: (503) 228-8182 </a:t>
            </a:r>
            <a:br>
              <a:rPr lang="en-US" sz="1400" i="1" dirty="0" smtClean="0">
                <a:solidFill>
                  <a:prstClr val="black">
                    <a:lumMod val="95000"/>
                    <a:lumOff val="5000"/>
                  </a:prstClr>
                </a:solidFill>
                <a:latin typeface="Corbel" pitchFamily="34" charset="0"/>
              </a:rPr>
            </a:br>
            <a:endParaRPr lang="en-US" sz="1400" i="1" u="sng" dirty="0" smtClean="0">
              <a:solidFill>
                <a:srgbClr val="8CADAE">
                  <a:lumMod val="50000"/>
                </a:srgbClr>
              </a:solidFill>
              <a:latin typeface="Corbel" pitchFamily="34" charset="0"/>
            </a:endParaRPr>
          </a:p>
          <a:p>
            <a:pPr defTabSz="914400"/>
            <a:endParaRPr lang="en-US" dirty="0">
              <a:solidFill>
                <a:prstClr val="black"/>
              </a:solidFill>
            </a:endParaRPr>
          </a:p>
        </p:txBody>
      </p:sp>
    </p:spTree>
    <p:extLst>
      <p:ext uri="{BB962C8B-B14F-4D97-AF65-F5344CB8AC3E}">
        <p14:creationId xmlns:p14="http://schemas.microsoft.com/office/powerpoint/2010/main" val="352315635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97C6D424-DE00-4962-B9C4-D78CC5BE0C50}" type="datetimeFigureOut">
              <a:rPr lang="en-US" smtClean="0"/>
              <a:pPr/>
              <a:t>8/16/2017</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grpSp>
        <p:nvGrpSpPr>
          <p:cNvPr id="24" name="Group 23"/>
          <p:cNvGrpSpPr/>
          <p:nvPr userDrawn="1"/>
        </p:nvGrpSpPr>
        <p:grpSpPr>
          <a:xfrm>
            <a:off x="1219200" y="152400"/>
            <a:ext cx="762000" cy="762000"/>
            <a:chOff x="1143000" y="228600"/>
            <a:chExt cx="762000" cy="762000"/>
          </a:xfrm>
        </p:grpSpPr>
        <p:sp>
          <p:nvSpPr>
            <p:cNvPr id="25" name="Oval 24"/>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6" name="Oval 25"/>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pic>
          <p:nvPicPr>
            <p:cNvPr id="27" name="Picture 26"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2435317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8/16/2017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43400" y="1040174"/>
            <a:ext cx="457200" cy="441325"/>
          </a:xfrm>
          <a:prstGeom prst="rect">
            <a:avLst/>
          </a:prstGeom>
        </p:spPr>
        <p:txBody>
          <a:bodyPr/>
          <a:lstStyle/>
          <a:p>
            <a:pPr defTabSz="914400"/>
            <a:fld id="{6F8D5486-514F-4B7E-8D5D-A7AFE8F4C0BD}" type="slidenum">
              <a:rPr lang="en-US" smtClean="0">
                <a:solidFill>
                  <a:prstClr val="black"/>
                </a:solidFill>
              </a:rPr>
              <a:pPr defTabSz="914400"/>
              <a:t>‹#›</a:t>
            </a:fld>
            <a:endParaRPr lang="en-US">
              <a:solidFill>
                <a:prstClr val="black"/>
              </a:solidFill>
            </a:endParaRPr>
          </a:p>
        </p:txBody>
      </p:sp>
      <p:sp>
        <p:nvSpPr>
          <p:cNvPr id="7" name="Rectangle 6"/>
          <p:cNvSpPr/>
          <p:nvPr userDrawn="1"/>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7304542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a:prstGeom prst="rect">
            <a:avLst/>
          </a:prstGeom>
        </p:spPr>
        <p:txBody>
          <a:bodyPr/>
          <a:lstStyle/>
          <a:p>
            <a:pPr defTabSz="914400"/>
            <a:fld id="{6F8D5486-514F-4B7E-8D5D-A7AFE8F4C0BD}" type="slidenum">
              <a:rPr lang="en-US" smtClean="0">
                <a:solidFill>
                  <a:prstClr val="black"/>
                </a:solidFill>
              </a:rPr>
              <a:pPr defTabSz="914400"/>
              <a:t>‹#›</a:t>
            </a:fld>
            <a:endParaRPr lang="en-US">
              <a:solidFill>
                <a:prstClr val="black"/>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8/16/2017</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324248220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pPr/>
              <a:t>8/16/2017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572037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46EEA38-A9B4-4AE0-9C23-4A8F80AC6D9E}" type="datetimeFigureOut">
              <a:rPr lang="en-US" smtClean="0">
                <a:solidFill>
                  <a:srgbClr val="775F55"/>
                </a:solidFill>
                <a:latin typeface="Tw Cen MT"/>
              </a:rPr>
              <a:pPr/>
              <a:t>8/16/2017</a:t>
            </a:fld>
            <a:endParaRPr lang="en-US">
              <a:solidFill>
                <a:srgbClr val="775F55"/>
              </a:solidFill>
              <a:latin typeface="Tw Cen MT"/>
            </a:endParaRPr>
          </a:p>
        </p:txBody>
      </p:sp>
      <p:sp>
        <p:nvSpPr>
          <p:cNvPr id="5" name="Footer Placeholder 4"/>
          <p:cNvSpPr>
            <a:spLocks noGrp="1"/>
          </p:cNvSpPr>
          <p:nvPr>
            <p:ph type="ftr" sz="quarter" idx="11"/>
          </p:nvPr>
        </p:nvSpPr>
        <p:spPr/>
        <p:txBody>
          <a:bodyPr/>
          <a:lstStyle/>
          <a:p>
            <a:endParaRPr lang="en-US">
              <a:solidFill>
                <a:srgbClr val="775F55"/>
              </a:solidFill>
              <a:latin typeface="Tw Cen MT"/>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latin typeface="Tw Cen MT"/>
              </a:rPr>
              <a:pPr/>
              <a:t>‹#›</a:t>
            </a:fld>
            <a:endParaRPr lang="en-US">
              <a:latin typeface="Tw Cen MT"/>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97828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746EEA38-A9B4-4AE0-9C23-4A8F80AC6D9E}" type="datetimeFigureOut">
              <a:rPr lang="en-US" smtClean="0">
                <a:solidFill>
                  <a:srgbClr val="775F55"/>
                </a:solidFill>
                <a:latin typeface="Tw Cen MT"/>
              </a:rPr>
              <a:pPr/>
              <a:t>8/16/2017</a:t>
            </a:fld>
            <a:endParaRPr lang="en-US">
              <a:solidFill>
                <a:srgbClr val="775F55"/>
              </a:solidFill>
              <a:latin typeface="Tw Cen MT"/>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76AEF22-2011-43AB-AF1D-9FF59D258130}" type="slidenum">
              <a:rPr lang="en-US" smtClean="0">
                <a:latin typeface="Tw Cen MT"/>
              </a:rPr>
              <a:pPr/>
              <a:t>‹#›</a:t>
            </a:fld>
            <a:endParaRPr lang="en-US">
              <a:latin typeface="Tw Cen MT"/>
            </a:endParaRPr>
          </a:p>
        </p:txBody>
      </p:sp>
      <p:sp>
        <p:nvSpPr>
          <p:cNvPr id="14" name="Footer Placeholder 13"/>
          <p:cNvSpPr>
            <a:spLocks noGrp="1"/>
          </p:cNvSpPr>
          <p:nvPr>
            <p:ph type="ftr" sz="quarter" idx="12"/>
          </p:nvPr>
        </p:nvSpPr>
        <p:spPr/>
        <p:txBody>
          <a:bodyPr/>
          <a:lstStyle/>
          <a:p>
            <a:endParaRPr lang="en-US">
              <a:solidFill>
                <a:srgbClr val="775F55"/>
              </a:solidFill>
              <a:latin typeface="Tw Cen MT"/>
            </a:endParaRPr>
          </a:p>
        </p:txBody>
      </p:sp>
    </p:spTree>
    <p:extLst>
      <p:ext uri="{BB962C8B-B14F-4D97-AF65-F5344CB8AC3E}">
        <p14:creationId xmlns:p14="http://schemas.microsoft.com/office/powerpoint/2010/main" val="2289392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_Med">
    <p:bg>
      <p:bgRef idx="1003">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589520"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746EEA38-A9B4-4AE0-9C23-4A8F80AC6D9E}" type="datetimeFigureOut">
              <a:rPr lang="en-US" smtClean="0">
                <a:solidFill>
                  <a:srgbClr val="775F55"/>
                </a:solidFill>
                <a:latin typeface="Tw Cen MT"/>
              </a:rPr>
              <a:pPr/>
              <a:t>8/16/2017</a:t>
            </a:fld>
            <a:endParaRPr lang="en-US">
              <a:solidFill>
                <a:srgbClr val="775F55"/>
              </a:solidFill>
              <a:latin typeface="Tw Cen MT"/>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76AEF22-2011-43AB-AF1D-9FF59D258130}" type="slidenum">
              <a:rPr lang="en-US" smtClean="0">
                <a:latin typeface="Tw Cen MT"/>
              </a:rPr>
              <a:pPr/>
              <a:t>‹#›</a:t>
            </a:fld>
            <a:endParaRPr lang="en-US">
              <a:latin typeface="Tw Cen MT"/>
            </a:endParaRPr>
          </a:p>
        </p:txBody>
      </p:sp>
      <p:sp>
        <p:nvSpPr>
          <p:cNvPr id="14" name="Footer Placeholder 13"/>
          <p:cNvSpPr>
            <a:spLocks noGrp="1"/>
          </p:cNvSpPr>
          <p:nvPr>
            <p:ph type="ftr" sz="quarter" idx="12"/>
          </p:nvPr>
        </p:nvSpPr>
        <p:spPr/>
        <p:txBody>
          <a:bodyPr/>
          <a:lstStyle/>
          <a:p>
            <a:endParaRPr lang="en-US">
              <a:solidFill>
                <a:srgbClr val="775F55"/>
              </a:solidFill>
              <a:latin typeface="Tw Cen MT"/>
            </a:endParaRPr>
          </a:p>
        </p:txBody>
      </p:sp>
    </p:spTree>
    <p:extLst>
      <p:ext uri="{BB962C8B-B14F-4D97-AF65-F5344CB8AC3E}">
        <p14:creationId xmlns:p14="http://schemas.microsoft.com/office/powerpoint/2010/main" val="68597294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746EEA38-A9B4-4AE0-9C23-4A8F80AC6D9E}" type="datetimeFigureOut">
              <a:rPr lang="en-US" smtClean="0">
                <a:solidFill>
                  <a:srgbClr val="775F55"/>
                </a:solidFill>
                <a:latin typeface="Tw Cen MT"/>
              </a:rPr>
              <a:pPr/>
              <a:t>8/16/2017</a:t>
            </a:fld>
            <a:endParaRPr lang="en-US">
              <a:solidFill>
                <a:srgbClr val="775F55"/>
              </a:solidFill>
              <a:latin typeface="Tw Cen MT"/>
            </a:endParaRPr>
          </a:p>
        </p:txBody>
      </p:sp>
      <p:sp>
        <p:nvSpPr>
          <p:cNvPr id="10" name="Slide Number Placeholder 9"/>
          <p:cNvSpPr>
            <a:spLocks noGrp="1"/>
          </p:cNvSpPr>
          <p:nvPr>
            <p:ph type="sldNum" sz="quarter" idx="16"/>
          </p:nvPr>
        </p:nvSpPr>
        <p:spPr/>
        <p:txBody>
          <a:bodyPr rtlCol="0"/>
          <a:lstStyle/>
          <a:p>
            <a:fld id="{C76AEF22-2011-43AB-AF1D-9FF59D258130}" type="slidenum">
              <a:rPr lang="en-US" smtClean="0">
                <a:latin typeface="Tw Cen MT"/>
              </a:rPr>
              <a:pPr/>
              <a:t>‹#›</a:t>
            </a:fld>
            <a:endParaRPr lang="en-US">
              <a:latin typeface="Tw Cen MT"/>
            </a:endParaRPr>
          </a:p>
        </p:txBody>
      </p:sp>
      <p:sp>
        <p:nvSpPr>
          <p:cNvPr id="12" name="Footer Placeholder 11"/>
          <p:cNvSpPr>
            <a:spLocks noGrp="1"/>
          </p:cNvSpPr>
          <p:nvPr>
            <p:ph type="ftr" sz="quarter" idx="17"/>
          </p:nvPr>
        </p:nvSpPr>
        <p:spPr/>
        <p:txBody>
          <a:bodyPr rtlCol="0"/>
          <a:lstStyle/>
          <a:p>
            <a:endParaRPr lang="en-US">
              <a:solidFill>
                <a:srgbClr val="775F55"/>
              </a:solidFill>
              <a:latin typeface="Tw Cen MT"/>
            </a:endParaRPr>
          </a:p>
        </p:txBody>
      </p:sp>
    </p:spTree>
    <p:extLst>
      <p:ext uri="{BB962C8B-B14F-4D97-AF65-F5344CB8AC3E}">
        <p14:creationId xmlns:p14="http://schemas.microsoft.com/office/powerpoint/2010/main" val="107095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46EEA38-A9B4-4AE0-9C23-4A8F80AC6D9E}" type="datetimeFigureOut">
              <a:rPr lang="en-US" smtClean="0">
                <a:solidFill>
                  <a:srgbClr val="775F55"/>
                </a:solidFill>
                <a:latin typeface="Tw Cen MT"/>
              </a:rPr>
              <a:pPr/>
              <a:t>8/16/2017</a:t>
            </a:fld>
            <a:endParaRPr lang="en-US">
              <a:solidFill>
                <a:srgbClr val="775F55"/>
              </a:solidFill>
              <a:latin typeface="Tw Cen MT"/>
            </a:endParaRPr>
          </a:p>
        </p:txBody>
      </p:sp>
      <p:sp>
        <p:nvSpPr>
          <p:cNvPr id="12" name="Slide Number Placeholder 11"/>
          <p:cNvSpPr>
            <a:spLocks noGrp="1"/>
          </p:cNvSpPr>
          <p:nvPr>
            <p:ph type="sldNum" sz="quarter" idx="16"/>
          </p:nvPr>
        </p:nvSpPr>
        <p:spPr/>
        <p:txBody>
          <a:bodyPr rtlCol="0"/>
          <a:lstStyle/>
          <a:p>
            <a:fld id="{C76AEF22-2011-43AB-AF1D-9FF59D258130}" type="slidenum">
              <a:rPr lang="en-US" smtClean="0">
                <a:latin typeface="Tw Cen MT"/>
              </a:rPr>
              <a:pPr/>
              <a:t>‹#›</a:t>
            </a:fld>
            <a:endParaRPr lang="en-US">
              <a:latin typeface="Tw Cen MT"/>
            </a:endParaRPr>
          </a:p>
        </p:txBody>
      </p:sp>
      <p:sp>
        <p:nvSpPr>
          <p:cNvPr id="14" name="Footer Placeholder 13"/>
          <p:cNvSpPr>
            <a:spLocks noGrp="1"/>
          </p:cNvSpPr>
          <p:nvPr>
            <p:ph type="ftr" sz="quarter" idx="17"/>
          </p:nvPr>
        </p:nvSpPr>
        <p:spPr/>
        <p:txBody>
          <a:bodyPr rtlCol="0"/>
          <a:lstStyle/>
          <a:p>
            <a:endParaRPr lang="en-US">
              <a:solidFill>
                <a:srgbClr val="775F55"/>
              </a:solidFill>
              <a:latin typeface="Tw Cen MT"/>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687324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46EEA38-A9B4-4AE0-9C23-4A8F80AC6D9E}" type="datetimeFigureOut">
              <a:rPr lang="en-US" smtClean="0">
                <a:solidFill>
                  <a:srgbClr val="775F55"/>
                </a:solidFill>
                <a:latin typeface="Tw Cen MT"/>
              </a:rPr>
              <a:pPr/>
              <a:t>8/16/2017</a:t>
            </a:fld>
            <a:endParaRPr lang="en-US">
              <a:solidFill>
                <a:srgbClr val="775F55"/>
              </a:solidFill>
              <a:latin typeface="Tw Cen MT"/>
            </a:endParaRPr>
          </a:p>
        </p:txBody>
      </p:sp>
      <p:sp>
        <p:nvSpPr>
          <p:cNvPr id="4" name="Footer Placeholder 3"/>
          <p:cNvSpPr>
            <a:spLocks noGrp="1"/>
          </p:cNvSpPr>
          <p:nvPr>
            <p:ph type="ftr" sz="quarter" idx="11"/>
          </p:nvPr>
        </p:nvSpPr>
        <p:spPr/>
        <p:txBody>
          <a:bodyPr/>
          <a:lstStyle/>
          <a:p>
            <a:endParaRPr lang="en-US">
              <a:solidFill>
                <a:srgbClr val="775F55"/>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latin typeface="Tw Cen MT"/>
              </a:rPr>
              <a:pPr/>
              <a:t>‹#›</a:t>
            </a:fld>
            <a:endParaRPr lang="en-US">
              <a:latin typeface="Tw Cen MT"/>
            </a:endParaRPr>
          </a:p>
        </p:txBody>
      </p:sp>
    </p:spTree>
    <p:extLst>
      <p:ext uri="{BB962C8B-B14F-4D97-AF65-F5344CB8AC3E}">
        <p14:creationId xmlns:p14="http://schemas.microsoft.com/office/powerpoint/2010/main" val="98006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EEA38-A9B4-4AE0-9C23-4A8F80AC6D9E}" type="datetimeFigureOut">
              <a:rPr lang="en-US" smtClean="0">
                <a:solidFill>
                  <a:srgbClr val="775F55"/>
                </a:solidFill>
                <a:latin typeface="Tw Cen MT"/>
              </a:rPr>
              <a:pPr/>
              <a:t>8/16/2017</a:t>
            </a:fld>
            <a:endParaRPr lang="en-US">
              <a:solidFill>
                <a:srgbClr val="775F55"/>
              </a:solidFill>
              <a:latin typeface="Tw Cen MT"/>
            </a:endParaRPr>
          </a:p>
        </p:txBody>
      </p:sp>
      <p:sp>
        <p:nvSpPr>
          <p:cNvPr id="3" name="Footer Placeholder 2"/>
          <p:cNvSpPr>
            <a:spLocks noGrp="1"/>
          </p:cNvSpPr>
          <p:nvPr>
            <p:ph type="ftr" sz="quarter" idx="11"/>
          </p:nvPr>
        </p:nvSpPr>
        <p:spPr/>
        <p:txBody>
          <a:bodyPr/>
          <a:lstStyle/>
          <a:p>
            <a:endParaRPr lang="en-US">
              <a:solidFill>
                <a:srgbClr val="775F55"/>
              </a:solidFill>
              <a:latin typeface="Tw Cen MT"/>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76AEF22-2011-43AB-AF1D-9FF59D258130}" type="slidenum">
              <a:rPr lang="en-US" smtClean="0">
                <a:solidFill>
                  <a:srgbClr val="775F55"/>
                </a:solidFill>
                <a:latin typeface="Tw Cen MT"/>
              </a:rPr>
              <a:pPr/>
              <a:t>‹#›</a:t>
            </a:fld>
            <a:endParaRPr lang="en-US">
              <a:solidFill>
                <a:srgbClr val="775F55"/>
              </a:solidFill>
              <a:latin typeface="Tw Cen MT"/>
            </a:endParaRPr>
          </a:p>
        </p:txBody>
      </p:sp>
    </p:spTree>
    <p:extLst>
      <p:ext uri="{BB962C8B-B14F-4D97-AF65-F5344CB8AC3E}">
        <p14:creationId xmlns:p14="http://schemas.microsoft.com/office/powerpoint/2010/main" val="262080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5.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746EEA38-A9B4-4AE0-9C23-4A8F80AC6D9E}" type="datetimeFigureOut">
              <a:rPr lang="en-US" smtClean="0">
                <a:solidFill>
                  <a:srgbClr val="775F55"/>
                </a:solidFill>
                <a:latin typeface="Tw Cen MT"/>
              </a:rPr>
              <a:pPr defTabSz="914400"/>
              <a:t>8/16/2017</a:t>
            </a:fld>
            <a:endParaRPr lang="en-US">
              <a:solidFill>
                <a:srgbClr val="775F55"/>
              </a:solidFill>
              <a:latin typeface="Tw Cen MT"/>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defTabSz="914400"/>
            <a:endParaRPr lang="en-US">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914400"/>
            <a:fld id="{C76AEF22-2011-43AB-AF1D-9FF59D258130}" type="slidenum">
              <a:rPr lang="en-US" smtClean="0">
                <a:latin typeface="Tw Cen MT"/>
              </a:rPr>
              <a:pPr defTabSz="914400"/>
              <a:t>‹#›</a:t>
            </a:fld>
            <a:endParaRPr lang="en-US">
              <a:latin typeface="Tw Cen MT"/>
            </a:endParaRPr>
          </a:p>
        </p:txBody>
      </p:sp>
    </p:spTree>
    <p:extLst>
      <p:ext uri="{BB962C8B-B14F-4D97-AF65-F5344CB8AC3E}">
        <p14:creationId xmlns:p14="http://schemas.microsoft.com/office/powerpoint/2010/main" val="245779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defTabSz="914400"/>
            <a:fld id="{97C6D424-DE00-4962-B9C4-D78CC5BE0C50}" type="datetimeFigureOut">
              <a:rPr lang="en-US" smtClean="0"/>
              <a:pPr defTabSz="914400"/>
              <a:t>8/16/2017</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defTabSz="914400"/>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endParaRPr>
          </a:p>
        </p:txBody>
      </p:sp>
      <p:sp>
        <p:nvSpPr>
          <p:cNvPr id="22" name="Title Placeholder 21"/>
          <p:cNvSpPr>
            <a:spLocks noGrp="1"/>
          </p:cNvSpPr>
          <p:nvPr>
            <p:ph type="title"/>
          </p:nvPr>
        </p:nvSpPr>
        <p:spPr>
          <a:xfrm>
            <a:off x="152400" y="228600"/>
            <a:ext cx="8839200" cy="1066800"/>
          </a:xfrm>
          <a:prstGeom prst="rect">
            <a:avLst/>
          </a:prstGeom>
        </p:spPr>
        <p:txBody>
          <a:bodyPr vert="horz" anchor="ctr">
            <a:no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grpSp>
        <p:nvGrpSpPr>
          <p:cNvPr id="21" name="Group 20"/>
          <p:cNvGrpSpPr/>
          <p:nvPr/>
        </p:nvGrpSpPr>
        <p:grpSpPr>
          <a:xfrm>
            <a:off x="4191000" y="6096000"/>
            <a:ext cx="762000" cy="762000"/>
            <a:chOff x="1143000" y="228600"/>
            <a:chExt cx="762000" cy="762000"/>
          </a:xfrm>
        </p:grpSpPr>
        <p:sp>
          <p:nvSpPr>
            <p:cNvPr id="24" name="Oval 23"/>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5" name="Oval 24"/>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pic>
          <p:nvPicPr>
            <p:cNvPr id="26" name="Picture 25" descr="NPAIHBtransparent.gif"/>
            <p:cNvPicPr>
              <a:picLocks noChangeAspect="1"/>
            </p:cNvPicPr>
            <p:nvPr userDrawn="1"/>
          </p:nvPicPr>
          <p:blipFill>
            <a:blip r:embed="rId14"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390158196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iming>
    <p:tnLst>
      <p:par>
        <p:cTn id="1" dur="indefinite" restart="never" nodeType="tmRoot"/>
      </p:par>
    </p:tnLst>
  </p:timing>
  <p:txStyles>
    <p:titleStyle>
      <a:lvl1pPr algn="ctr" rtl="0" eaLnBrk="1" latinLnBrk="0" hangingPunct="1">
        <a:spcBef>
          <a:spcPct val="0"/>
        </a:spcBef>
        <a:buNone/>
        <a:defRPr kumimoji="0" sz="44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hemeOverride" Target="../theme/themeOverride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hemeOverride" Target="../theme/themeOverride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hemeOverride" Target="../theme/themeOverride6.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hemeOverride" Target="../theme/themeOverride7.xml"/><Relationship Id="rId5" Type="http://schemas.openxmlformats.org/officeDocument/2006/relationships/image" Target="../media/image20.png"/><Relationship Id="rId4" Type="http://schemas.openxmlformats.org/officeDocument/2006/relationships/hyperlink" Target="https://youtu.be/n7teaLjD3iI"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4.png"/><Relationship Id="rId2" Type="http://schemas.openxmlformats.org/officeDocument/2006/relationships/slideLayout" Target="../slideLayouts/slideLayout8.xml"/><Relationship Id="rId1" Type="http://schemas.openxmlformats.org/officeDocument/2006/relationships/themeOverride" Target="../theme/themeOverride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hemeOverride" Target="../theme/themeOverride9.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hemeOverride" Target="../theme/themeOverride10.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hemeOverride" Target="../theme/themeOverride1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hemeOverride" Target="../theme/themeOverride12.xml"/><Relationship Id="rId5" Type="http://schemas.openxmlformats.org/officeDocument/2006/relationships/image" Target="../media/image26.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cid:8765D4E6-D7F9-4B28-BB58-1B3CACF588C0"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www.wernative.org/" TargetMode="External"/><Relationship Id="rId7" Type="http://schemas.openxmlformats.org/officeDocument/2006/relationships/hyperlink" Target="https://suicidepreventionlifeline.org/"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hyperlink" Target="http://www.suicidesafetyplan.com/" TargetMode="External"/><Relationship Id="rId10" Type="http://schemas.openxmlformats.org/officeDocument/2006/relationships/image" Target="../media/image33.png"/><Relationship Id="rId4" Type="http://schemas.openxmlformats.org/officeDocument/2006/relationships/image" Target="../media/image30.jpeg"/><Relationship Id="rId9" Type="http://schemas.openxmlformats.org/officeDocument/2006/relationships/hyperlink" Target="https://www.facebook.com/help/103883219702654/?ref=sc"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hemeOverride" Target="../theme/themeOverride13.xml"/><Relationship Id="rId5" Type="http://schemas.openxmlformats.org/officeDocument/2006/relationships/image" Target="../media/image21.png"/><Relationship Id="rId4" Type="http://schemas.openxmlformats.org/officeDocument/2006/relationships/hyperlink" Target="https://www.qprinstitute.com"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hemeOverride" Target="../theme/themeOverride14.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8.png"/><Relationship Id="rId2" Type="http://schemas.openxmlformats.org/officeDocument/2006/relationships/slideLayout" Target="../slideLayouts/slideLayout8.xml"/><Relationship Id="rId1" Type="http://schemas.openxmlformats.org/officeDocument/2006/relationships/themeOverride" Target="../theme/themeOverride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hyperlink" Target="mailto:dstephens@npaihb.org" TargetMode="External"/><Relationship Id="rId3" Type="http://schemas.openxmlformats.org/officeDocument/2006/relationships/notesSlide" Target="../notesSlides/notesSlide39.xml"/><Relationship Id="rId7" Type="http://schemas.openxmlformats.org/officeDocument/2006/relationships/hyperlink" Target="mailto:agaston@npaihb.org" TargetMode="External"/><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hyperlink" Target="mailto:cmccray@npaihb.org" TargetMode="External"/><Relationship Id="rId5" Type="http://schemas.openxmlformats.org/officeDocument/2006/relationships/hyperlink" Target="mailto:ccaughlan@npaihb.org" TargetMode="External"/><Relationship Id="rId10" Type="http://schemas.openxmlformats.org/officeDocument/2006/relationships/hyperlink" Target="mailto:jleston@npaihb.org" TargetMode="External"/><Relationship Id="rId4" Type="http://schemas.openxmlformats.org/officeDocument/2006/relationships/hyperlink" Target="mailto:scraig@npaihb.org" TargetMode="External"/><Relationship Id="rId9" Type="http://schemas.openxmlformats.org/officeDocument/2006/relationships/hyperlink" Target="mailto:tghostdog@npaihb.or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themeOverride" Target="../theme/themeOverride16.xml"/><Relationship Id="rId5" Type="http://schemas.openxmlformats.org/officeDocument/2006/relationships/hyperlink" Target="http://www.nowmattersnow.org/" TargetMode="External"/><Relationship Id="rId4" Type="http://schemas.openxmlformats.org/officeDocument/2006/relationships/hyperlink" Target="mailto:ursulawhiteside@g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30720"/>
            <a:ext cx="8534400" cy="4865509"/>
          </a:xfrm>
        </p:spPr>
        <p:txBody>
          <a:bodyPr anchor="ctr">
            <a:noAutofit/>
          </a:bodyPr>
          <a:lstStyle/>
          <a:p>
            <a:r>
              <a:rPr lang="en-US" sz="7200" dirty="0"/>
              <a:t>Help youth respond to Concerning </a:t>
            </a:r>
            <a:r>
              <a:rPr lang="en-US" sz="7200" dirty="0" smtClean="0"/>
              <a:t>Posts </a:t>
            </a:r>
            <a:r>
              <a:rPr lang="en-US" sz="7200" dirty="0"/>
              <a:t>On Social Media</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502552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5096" y="-1299440"/>
            <a:ext cx="8001000" cy="4724400"/>
          </a:xfrm>
        </p:spPr>
        <p:txBody>
          <a:bodyPr>
            <a:normAutofit/>
          </a:bodyPr>
          <a:lstStyle/>
          <a:p>
            <a:r>
              <a:rPr lang="en-US" sz="5400" b="1" dirty="0" smtClean="0"/>
              <a:t>Concerning Posts</a:t>
            </a:r>
            <a:endParaRPr lang="en-US" sz="54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74929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457200" y="1810082"/>
            <a:ext cx="8382000" cy="3539430"/>
          </a:xfrm>
          <a:prstGeom prst="rect">
            <a:avLst/>
          </a:prstGeom>
          <a:noFill/>
          <a:ln w="9525">
            <a:noFill/>
            <a:miter lim="800000"/>
            <a:headEnd/>
            <a:tailEnd/>
          </a:ln>
        </p:spPr>
        <p:txBody>
          <a:bodyPr wrap="square">
            <a:spAutoFit/>
          </a:bodyPr>
          <a:lstStyle/>
          <a:p>
            <a:r>
              <a:rPr lang="en-US" sz="3200" b="1" dirty="0"/>
              <a:t>Concerning posts </a:t>
            </a:r>
            <a:r>
              <a:rPr lang="en-US" sz="3200" dirty="0"/>
              <a:t>include those that express depression or intent to hurt one’s self or others, that have been posted on a social media site, such as Facebook, Instagram, Twitter, or Snapchat. </a:t>
            </a:r>
          </a:p>
          <a:p>
            <a:endParaRPr lang="en-US" sz="3200" dirty="0"/>
          </a:p>
          <a:p>
            <a:endParaRPr lang="en-US" sz="3200" dirty="0"/>
          </a:p>
          <a:p>
            <a:endParaRPr lang="en-US" sz="3200" dirty="0"/>
          </a:p>
        </p:txBody>
      </p:sp>
      <p:sp>
        <p:nvSpPr>
          <p:cNvPr id="4" name="Title 3"/>
          <p:cNvSpPr>
            <a:spLocks noGrp="1"/>
          </p:cNvSpPr>
          <p:nvPr>
            <p:ph type="title"/>
          </p:nvPr>
        </p:nvSpPr>
        <p:spPr/>
        <p:txBody>
          <a:bodyPr/>
          <a:lstStyle/>
          <a:p>
            <a:r>
              <a:rPr lang="en-US" dirty="0"/>
              <a:t>What are “Concerning Posts”?</a:t>
            </a:r>
          </a:p>
        </p:txBody>
      </p:sp>
      <p:pic>
        <p:nvPicPr>
          <p:cNvPr id="5" name="Picture 4"/>
          <p:cNvPicPr/>
          <p:nvPr/>
        </p:nvPicPr>
        <p:blipFill rotWithShape="1">
          <a:blip r:embed="rId4"/>
          <a:srcRect l="25776" t="38397" r="51256" b="50351"/>
          <a:stretch/>
        </p:blipFill>
        <p:spPr bwMode="auto">
          <a:xfrm>
            <a:off x="623681" y="4099428"/>
            <a:ext cx="9293290" cy="2468194"/>
          </a:xfrm>
          <a:prstGeom prst="rect">
            <a:avLst/>
          </a:prstGeom>
          <a:ln w="57150">
            <a:solidFill>
              <a:schemeClr val="accent1">
                <a:lumMod val="20000"/>
                <a:lumOff val="8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309359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457200" y="1784697"/>
            <a:ext cx="8382000" cy="3785652"/>
          </a:xfrm>
          <a:prstGeom prst="rect">
            <a:avLst/>
          </a:prstGeom>
          <a:noFill/>
          <a:ln w="9525">
            <a:noFill/>
            <a:miter lim="800000"/>
            <a:headEnd/>
            <a:tailEnd/>
          </a:ln>
        </p:spPr>
        <p:txBody>
          <a:bodyPr wrap="square">
            <a:spAutoFit/>
          </a:bodyPr>
          <a:lstStyle/>
          <a:p>
            <a:r>
              <a:rPr lang="en-US" sz="2800" dirty="0">
                <a:effectLst/>
              </a:rPr>
              <a:t>Suicide prevention remains challenging among youth, as </a:t>
            </a:r>
            <a:r>
              <a:rPr lang="en-US" sz="2800" b="1" dirty="0">
                <a:effectLst/>
              </a:rPr>
              <a:t>many do not disclose suicidal ideation </a:t>
            </a:r>
            <a:r>
              <a:rPr lang="en-US" sz="2800" dirty="0">
                <a:effectLst/>
              </a:rPr>
              <a:t>to others before attempting suicide. Emerging research suggests that youth may disclose depression symptoms and suicidal ideation via social media, such as Facebook and Twitter. </a:t>
            </a:r>
          </a:p>
          <a:p>
            <a:endParaRPr lang="en-US" sz="1600" dirty="0"/>
          </a:p>
          <a:p>
            <a:r>
              <a:rPr lang="en-US" sz="2800" dirty="0">
                <a:effectLst/>
              </a:rPr>
              <a:t>These public disclosures may provide new </a:t>
            </a:r>
            <a:r>
              <a:rPr lang="en-US" sz="2800" b="1" dirty="0">
                <a:effectLst/>
              </a:rPr>
              <a:t>opportunities</a:t>
            </a:r>
            <a:r>
              <a:rPr lang="en-US" sz="2800" dirty="0">
                <a:effectLst/>
              </a:rPr>
              <a:t> </a:t>
            </a:r>
            <a:r>
              <a:rPr lang="en-US" sz="2800" b="1" dirty="0">
                <a:effectLst/>
              </a:rPr>
              <a:t>to identify youth at risk </a:t>
            </a:r>
            <a:r>
              <a:rPr lang="en-US" sz="2800" dirty="0">
                <a:effectLst/>
              </a:rPr>
              <a:t>and connect them to appropriate resources and support. </a:t>
            </a:r>
            <a:endParaRPr lang="en-US" sz="2800" dirty="0"/>
          </a:p>
        </p:txBody>
      </p:sp>
      <p:sp>
        <p:nvSpPr>
          <p:cNvPr id="4" name="Title 3"/>
          <p:cNvSpPr>
            <a:spLocks noGrp="1"/>
          </p:cNvSpPr>
          <p:nvPr>
            <p:ph type="title"/>
          </p:nvPr>
        </p:nvSpPr>
        <p:spPr/>
        <p:txBody>
          <a:bodyPr/>
          <a:lstStyle/>
          <a:p>
            <a:r>
              <a:rPr lang="en-US" dirty="0"/>
              <a:t>Why is this training important?</a:t>
            </a:r>
          </a:p>
        </p:txBody>
      </p:sp>
    </p:spTree>
    <p:extLst>
      <p:ext uri="{BB962C8B-B14F-4D97-AF65-F5344CB8AC3E}">
        <p14:creationId xmlns:p14="http://schemas.microsoft.com/office/powerpoint/2010/main" val="23017541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Autofit/>
          </a:bodyPr>
          <a:lstStyle/>
          <a:p>
            <a:pPr algn="ctr"/>
            <a:r>
              <a:rPr lang="en-US" sz="3600" dirty="0"/>
              <a:t>Seattle Children’s Hospital</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351" y="1771701"/>
            <a:ext cx="5079314" cy="2445742"/>
          </a:xfrm>
          <a:prstGeom prst="rect">
            <a:avLst/>
          </a:prstGeom>
        </p:spPr>
      </p:pic>
      <p:pic>
        <p:nvPicPr>
          <p:cNvPr id="1026" name="Picture 2" descr="smahrt_2016staff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133" y="4206845"/>
            <a:ext cx="3706464" cy="24637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ick the Seattle Children's logo for more information on the CCHB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2795" y="3815350"/>
            <a:ext cx="4982547" cy="28614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34068" y="1771701"/>
            <a:ext cx="2007012" cy="2246769"/>
          </a:xfrm>
          <a:prstGeom prst="rect">
            <a:avLst/>
          </a:prstGeom>
          <a:noFill/>
        </p:spPr>
        <p:txBody>
          <a:bodyPr wrap="square" rtlCol="0">
            <a:spAutoFit/>
          </a:bodyPr>
          <a:lstStyle/>
          <a:p>
            <a:r>
              <a:rPr lang="en-US" sz="2000" dirty="0" smtClean="0"/>
              <a:t>“Goal is to advance society’s understanding of the relationship between media and adolescent health.”</a:t>
            </a:r>
            <a:endParaRPr lang="en-US" sz="2000" dirty="0"/>
          </a:p>
        </p:txBody>
      </p:sp>
    </p:spTree>
    <p:custDataLst>
      <p:tags r:id="rId1"/>
    </p:custDataLst>
    <p:extLst>
      <p:ext uri="{BB962C8B-B14F-4D97-AF65-F5344CB8AC3E}">
        <p14:creationId xmlns:p14="http://schemas.microsoft.com/office/powerpoint/2010/main" val="3025755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this training for?</a:t>
            </a:r>
          </a:p>
        </p:txBody>
      </p:sp>
      <p:sp>
        <p:nvSpPr>
          <p:cNvPr id="3" name="Content Placeholder 2"/>
          <p:cNvSpPr>
            <a:spLocks noGrp="1"/>
          </p:cNvSpPr>
          <p:nvPr>
            <p:ph sz="quarter" idx="1"/>
          </p:nvPr>
        </p:nvSpPr>
        <p:spPr>
          <a:xfrm>
            <a:off x="612648" y="1727200"/>
            <a:ext cx="8153400" cy="4495800"/>
          </a:xfrm>
        </p:spPr>
        <p:txBody>
          <a:bodyPr>
            <a:normAutofit/>
          </a:bodyPr>
          <a:lstStyle/>
          <a:p>
            <a:pPr marL="0" indent="0">
              <a:spcBef>
                <a:spcPts val="0"/>
              </a:spcBef>
              <a:buNone/>
            </a:pPr>
            <a:r>
              <a:rPr lang="en-US" sz="3200" dirty="0"/>
              <a:t>As a parent, mentor, </a:t>
            </a:r>
            <a:r>
              <a:rPr lang="en-US" sz="3200" dirty="0" smtClean="0"/>
              <a:t>teacher, or </a:t>
            </a:r>
            <a:r>
              <a:rPr lang="en-US" sz="3200" dirty="0"/>
              <a:t>health educator, </a:t>
            </a:r>
            <a:r>
              <a:rPr lang="en-US" sz="3200" u="sng" dirty="0"/>
              <a:t>YOU</a:t>
            </a:r>
            <a:r>
              <a:rPr lang="en-US" sz="3200" dirty="0"/>
              <a:t> are </a:t>
            </a:r>
            <a:r>
              <a:rPr lang="en-US" sz="3200" dirty="0" smtClean="0"/>
              <a:t>trusted </a:t>
            </a:r>
            <a:r>
              <a:rPr lang="en-US" sz="3200" dirty="0"/>
              <a:t>advocates and resources for Native youth. </a:t>
            </a:r>
            <a:endParaRPr lang="en-US" sz="3200" dirty="0" smtClean="0"/>
          </a:p>
          <a:p>
            <a:pPr marL="0" indent="0">
              <a:spcBef>
                <a:spcPts val="0"/>
              </a:spcBef>
              <a:buNone/>
            </a:pPr>
            <a:r>
              <a:rPr lang="en-US" sz="3200" dirty="0" smtClean="0"/>
              <a:t>In </a:t>
            </a:r>
            <a:r>
              <a:rPr lang="en-US" sz="3200" dirty="0"/>
              <a:t>some cases, </a:t>
            </a:r>
            <a:endParaRPr lang="en-US" sz="3200" dirty="0" smtClean="0"/>
          </a:p>
          <a:p>
            <a:pPr marL="0" indent="0">
              <a:spcBef>
                <a:spcPts val="0"/>
              </a:spcBef>
              <a:buNone/>
            </a:pPr>
            <a:r>
              <a:rPr lang="en-US" sz="3200" dirty="0" smtClean="0"/>
              <a:t>you </a:t>
            </a:r>
            <a:r>
              <a:rPr lang="en-US" sz="3200" dirty="0"/>
              <a:t>might be </a:t>
            </a:r>
            <a:endParaRPr lang="en-US" sz="3200" dirty="0" smtClean="0"/>
          </a:p>
          <a:p>
            <a:pPr marL="0" indent="0">
              <a:spcBef>
                <a:spcPts val="0"/>
              </a:spcBef>
              <a:buNone/>
            </a:pPr>
            <a:r>
              <a:rPr lang="en-US" sz="3200" dirty="0" smtClean="0"/>
              <a:t>the </a:t>
            </a:r>
            <a:r>
              <a:rPr lang="en-US" sz="3200" dirty="0"/>
              <a:t>only person </a:t>
            </a:r>
            <a:endParaRPr lang="en-US" sz="3200" dirty="0" smtClean="0"/>
          </a:p>
          <a:p>
            <a:pPr marL="0" indent="0">
              <a:spcBef>
                <a:spcPts val="0"/>
              </a:spcBef>
              <a:buNone/>
            </a:pPr>
            <a:r>
              <a:rPr lang="en-US" sz="3200" dirty="0" smtClean="0"/>
              <a:t>a </a:t>
            </a:r>
            <a:r>
              <a:rPr lang="en-US" sz="3200" dirty="0"/>
              <a:t>young adult </a:t>
            </a:r>
            <a:endParaRPr lang="en-US" sz="3200" dirty="0" smtClean="0"/>
          </a:p>
          <a:p>
            <a:pPr marL="0" indent="0">
              <a:spcBef>
                <a:spcPts val="0"/>
              </a:spcBef>
              <a:buNone/>
            </a:pPr>
            <a:r>
              <a:rPr lang="en-US" sz="3200" dirty="0" smtClean="0"/>
              <a:t>feels </a:t>
            </a:r>
            <a:r>
              <a:rPr lang="en-US" sz="3200" dirty="0"/>
              <a:t>they can </a:t>
            </a:r>
            <a:endParaRPr lang="en-US" sz="3200" dirty="0" smtClean="0"/>
          </a:p>
          <a:p>
            <a:pPr marL="0" indent="0">
              <a:spcBef>
                <a:spcPts val="0"/>
              </a:spcBef>
              <a:buNone/>
            </a:pPr>
            <a:r>
              <a:rPr lang="en-US" sz="3200" dirty="0" smtClean="0"/>
              <a:t>talk </a:t>
            </a:r>
            <a:r>
              <a:rPr lang="en-US" sz="3200" dirty="0"/>
              <a:t>to.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281"/>
          <a:stretch/>
        </p:blipFill>
        <p:spPr>
          <a:xfrm>
            <a:off x="3420881" y="2870200"/>
            <a:ext cx="5408668" cy="3721100"/>
          </a:xfrm>
          <a:prstGeom prst="rect">
            <a:avLst/>
          </a:prstGeom>
        </p:spPr>
      </p:pic>
    </p:spTree>
    <p:extLst>
      <p:ext uri="{BB962C8B-B14F-4D97-AF65-F5344CB8AC3E}">
        <p14:creationId xmlns:p14="http://schemas.microsoft.com/office/powerpoint/2010/main" val="1142961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381000" y="1769375"/>
            <a:ext cx="8382000" cy="2419124"/>
          </a:xfrm>
          <a:prstGeom prst="rect">
            <a:avLst/>
          </a:prstGeom>
          <a:noFill/>
          <a:ln w="9525">
            <a:noFill/>
            <a:miter lim="800000"/>
            <a:headEnd/>
            <a:tailEnd/>
          </a:ln>
        </p:spPr>
        <p:txBody>
          <a:bodyPr wrap="square">
            <a:spAutoFit/>
          </a:bodyPr>
          <a:lstStyle/>
          <a:p>
            <a:r>
              <a:rPr lang="en-US" sz="3600" dirty="0">
                <a:solidFill>
                  <a:prstClr val="black"/>
                </a:solidFill>
                <a:latin typeface="Tw Cen MT"/>
              </a:rPr>
              <a:t>Our</a:t>
            </a:r>
            <a:r>
              <a:rPr lang="en-US" sz="3600" b="1" dirty="0">
                <a:solidFill>
                  <a:prstClr val="black"/>
                </a:solidFill>
                <a:latin typeface="Tw Cen MT"/>
              </a:rPr>
              <a:t> </a:t>
            </a:r>
            <a:r>
              <a:rPr lang="en-US" sz="3600" b="1" dirty="0" smtClean="0">
                <a:solidFill>
                  <a:prstClr val="black"/>
                </a:solidFill>
                <a:latin typeface="Tw Cen MT"/>
              </a:rPr>
              <a:t>goal </a:t>
            </a:r>
            <a:r>
              <a:rPr lang="en-US" sz="3600" dirty="0" smtClean="0"/>
              <a:t>is </a:t>
            </a:r>
            <a:r>
              <a:rPr lang="en-US" sz="3600" dirty="0"/>
              <a:t>to </a:t>
            </a:r>
            <a:r>
              <a:rPr lang="en-US" sz="3600" dirty="0" smtClean="0"/>
              <a:t>ensure you feel </a:t>
            </a:r>
            <a:r>
              <a:rPr lang="en-US" sz="3600" u="sng" dirty="0"/>
              <a:t>prepared</a:t>
            </a:r>
            <a:r>
              <a:rPr lang="en-US" sz="3600" dirty="0"/>
              <a:t> when </a:t>
            </a:r>
            <a:r>
              <a:rPr lang="en-US" sz="3600" dirty="0" smtClean="0"/>
              <a:t>a youth approaches you </a:t>
            </a:r>
            <a:r>
              <a:rPr lang="en-US" sz="3600" dirty="0"/>
              <a:t>about </a:t>
            </a:r>
            <a:r>
              <a:rPr lang="en-US" sz="3600" dirty="0" smtClean="0"/>
              <a:t>a concerning post on </a:t>
            </a:r>
            <a:r>
              <a:rPr lang="en-US" sz="3600" dirty="0"/>
              <a:t>social media. </a:t>
            </a:r>
          </a:p>
          <a:p>
            <a:pPr marL="274320" indent="-274320" defTabSz="914400">
              <a:spcBef>
                <a:spcPct val="20000"/>
              </a:spcBef>
              <a:buClr>
                <a:srgbClr val="94B6D2"/>
              </a:buClr>
              <a:buSzPct val="85000"/>
              <a:buFont typeface="Wingdings 2"/>
              <a:buChar char=""/>
            </a:pPr>
            <a:endParaRPr lang="en-US" sz="3600" dirty="0">
              <a:solidFill>
                <a:prstClr val="black"/>
              </a:solidFill>
              <a:latin typeface="Tw Cen MT"/>
            </a:endParaRPr>
          </a:p>
        </p:txBody>
      </p:sp>
      <p:sp>
        <p:nvSpPr>
          <p:cNvPr id="4" name="Title 3"/>
          <p:cNvSpPr>
            <a:spLocks noGrp="1"/>
          </p:cNvSpPr>
          <p:nvPr>
            <p:ph type="title"/>
          </p:nvPr>
        </p:nvSpPr>
        <p:spPr/>
        <p:txBody>
          <a:bodyPr/>
          <a:lstStyle/>
          <a:p>
            <a:r>
              <a:rPr lang="en-US" dirty="0"/>
              <a:t>Goal for the Training</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9955"/>
          <a:stretch/>
        </p:blipFill>
        <p:spPr>
          <a:xfrm>
            <a:off x="2031773" y="3657600"/>
            <a:ext cx="4987214" cy="2988177"/>
          </a:xfrm>
          <a:prstGeom prst="rect">
            <a:avLst/>
          </a:prstGeom>
        </p:spPr>
      </p:pic>
    </p:spTree>
    <p:extLst>
      <p:ext uri="{BB962C8B-B14F-4D97-AF65-F5344CB8AC3E}">
        <p14:creationId xmlns:p14="http://schemas.microsoft.com/office/powerpoint/2010/main" val="2967712330"/>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1" y="1755161"/>
            <a:ext cx="9054364" cy="1465016"/>
          </a:xfrm>
          <a:prstGeom prst="rect">
            <a:avLst/>
          </a:prstGeom>
          <a:noFill/>
          <a:ln w="9525">
            <a:noFill/>
            <a:miter lim="800000"/>
            <a:headEnd/>
            <a:tailEnd/>
          </a:ln>
        </p:spPr>
        <p:txBody>
          <a:bodyPr wrap="square">
            <a:spAutoFit/>
          </a:bodyPr>
          <a:lstStyle/>
          <a:p>
            <a:pPr algn="ctr" defTabSz="914400">
              <a:spcBef>
                <a:spcPct val="20000"/>
              </a:spcBef>
              <a:spcAft>
                <a:spcPts val="1200"/>
              </a:spcAft>
              <a:buClr>
                <a:srgbClr val="94B6D2"/>
              </a:buClr>
              <a:buSzPct val="85000"/>
            </a:pPr>
            <a:r>
              <a:rPr lang="en-US" sz="3600" dirty="0">
                <a:solidFill>
                  <a:prstClr val="black"/>
                </a:solidFill>
                <a:latin typeface="Tw Cen MT"/>
              </a:rPr>
              <a:t>Please click </a:t>
            </a:r>
            <a:r>
              <a:rPr lang="en-US" sz="3600" dirty="0">
                <a:solidFill>
                  <a:prstClr val="black"/>
                </a:solidFill>
                <a:latin typeface="Tw Cen MT"/>
                <a:hlinkClick r:id="rId4"/>
              </a:rPr>
              <a:t>here</a:t>
            </a:r>
            <a:r>
              <a:rPr lang="en-US" sz="3600" dirty="0">
                <a:solidFill>
                  <a:prstClr val="black"/>
                </a:solidFill>
                <a:latin typeface="Tw Cen MT"/>
              </a:rPr>
              <a:t> to watch the training video.</a:t>
            </a:r>
          </a:p>
          <a:p>
            <a:pPr defTabSz="914400">
              <a:spcBef>
                <a:spcPct val="20000"/>
              </a:spcBef>
              <a:spcAft>
                <a:spcPts val="1200"/>
              </a:spcAft>
              <a:buClr>
                <a:srgbClr val="94B6D2"/>
              </a:buClr>
              <a:buSzPct val="85000"/>
            </a:pPr>
            <a:endParaRPr lang="en-US" sz="3600" dirty="0">
              <a:solidFill>
                <a:prstClr val="black"/>
              </a:solidFill>
              <a:latin typeface="Tw Cen MT"/>
            </a:endParaRPr>
          </a:p>
        </p:txBody>
      </p:sp>
      <p:sp>
        <p:nvSpPr>
          <p:cNvPr id="4" name="Title 3"/>
          <p:cNvSpPr>
            <a:spLocks noGrp="1"/>
          </p:cNvSpPr>
          <p:nvPr>
            <p:ph type="title"/>
          </p:nvPr>
        </p:nvSpPr>
        <p:spPr/>
        <p:txBody>
          <a:bodyPr>
            <a:normAutofit fontScale="90000"/>
          </a:bodyPr>
          <a:lstStyle/>
          <a:p>
            <a:pPr marL="274320" indent="-274320">
              <a:spcBef>
                <a:spcPct val="20000"/>
              </a:spcBef>
            </a:pPr>
            <a:r>
              <a:rPr lang="en-US" b="1" dirty="0"/>
              <a:t>1. Watch the video training </a:t>
            </a:r>
            <a:r>
              <a:rPr lang="en-US" dirty="0"/>
              <a:t>(30 min.)</a:t>
            </a:r>
            <a:endParaRPr lang="en-US" sz="4000" b="1" dirty="0"/>
          </a:p>
        </p:txBody>
      </p:sp>
      <p:pic>
        <p:nvPicPr>
          <p:cNvPr id="5"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916" t="16389" r="19583" b="14815"/>
          <a:stretch/>
        </p:blipFill>
        <p:spPr bwMode="auto">
          <a:xfrm>
            <a:off x="1304488" y="2599635"/>
            <a:ext cx="6445390" cy="399077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1090862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415857" y="3182717"/>
            <a:ext cx="2667000" cy="3335297"/>
          </a:xfrm>
          <a:prstGeom prst="rect">
            <a:avLst/>
          </a:prstGeom>
        </p:spPr>
      </p:pic>
      <p:sp>
        <p:nvSpPr>
          <p:cNvPr id="4" name="Title 3"/>
          <p:cNvSpPr>
            <a:spLocks noGrp="1"/>
          </p:cNvSpPr>
          <p:nvPr>
            <p:ph type="title"/>
          </p:nvPr>
        </p:nvSpPr>
        <p:spPr/>
        <p:txBody>
          <a:bodyPr/>
          <a:lstStyle/>
          <a:p>
            <a:pPr marL="274320" indent="-274320">
              <a:spcBef>
                <a:spcPct val="20000"/>
              </a:spcBef>
            </a:pPr>
            <a:r>
              <a:rPr lang="en-US" b="1" dirty="0"/>
              <a:t>Review Training Handouts</a:t>
            </a:r>
            <a:endParaRPr lang="en-US" dirty="0"/>
          </a:p>
        </p:txBody>
      </p:sp>
      <p:pic>
        <p:nvPicPr>
          <p:cNvPr id="3" name="Picture 2"/>
          <p:cNvPicPr>
            <a:picLocks noChangeAspect="1"/>
          </p:cNvPicPr>
          <p:nvPr/>
        </p:nvPicPr>
        <p:blipFill>
          <a:blip r:embed="rId5"/>
          <a:stretch>
            <a:fillRect/>
          </a:stretch>
        </p:blipFill>
        <p:spPr>
          <a:xfrm>
            <a:off x="2121877" y="1831073"/>
            <a:ext cx="2425700" cy="3134267"/>
          </a:xfrm>
          <a:prstGeom prst="rect">
            <a:avLst/>
          </a:prstGeom>
        </p:spPr>
      </p:pic>
      <p:pic>
        <p:nvPicPr>
          <p:cNvPr id="6" name="Picture 5"/>
          <p:cNvPicPr>
            <a:picLocks noChangeAspect="1"/>
          </p:cNvPicPr>
          <p:nvPr/>
        </p:nvPicPr>
        <p:blipFill>
          <a:blip r:embed="rId6"/>
          <a:stretch>
            <a:fillRect/>
          </a:stretch>
        </p:blipFill>
        <p:spPr>
          <a:xfrm>
            <a:off x="6700917" y="1831073"/>
            <a:ext cx="2425700" cy="3145995"/>
          </a:xfrm>
          <a:prstGeom prst="rect">
            <a:avLst/>
          </a:prstGeom>
        </p:spPr>
      </p:pic>
      <p:pic>
        <p:nvPicPr>
          <p:cNvPr id="2" name="Picture 1"/>
          <p:cNvPicPr>
            <a:picLocks noChangeAspect="1"/>
          </p:cNvPicPr>
          <p:nvPr/>
        </p:nvPicPr>
        <p:blipFill>
          <a:blip r:embed="rId7"/>
          <a:stretch>
            <a:fillRect/>
          </a:stretch>
        </p:blipFill>
        <p:spPr>
          <a:xfrm>
            <a:off x="152406" y="3185422"/>
            <a:ext cx="2219691" cy="2944333"/>
          </a:xfrm>
          <a:prstGeom prst="rect">
            <a:avLst/>
          </a:prstGeom>
        </p:spPr>
      </p:pic>
    </p:spTree>
    <p:extLst>
      <p:ext uri="{BB962C8B-B14F-4D97-AF65-F5344CB8AC3E}">
        <p14:creationId xmlns:p14="http://schemas.microsoft.com/office/powerpoint/2010/main" val="286612263"/>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a:xfrm>
            <a:off x="77757" y="228600"/>
            <a:ext cx="8976607" cy="990600"/>
          </a:xfrm>
        </p:spPr>
        <p:txBody>
          <a:bodyPr>
            <a:noAutofit/>
          </a:bodyPr>
          <a:lstStyle/>
          <a:p>
            <a:pPr marL="274320" indent="-274320" algn="ctr">
              <a:spcBef>
                <a:spcPct val="20000"/>
              </a:spcBef>
            </a:pPr>
            <a:r>
              <a:rPr lang="en-US" sz="4000" b="1" dirty="0">
                <a:solidFill>
                  <a:srgbClr val="775F55"/>
                </a:solidFill>
              </a:rPr>
              <a:t>Overview for Participants</a:t>
            </a:r>
            <a:endParaRPr lang="en-US" sz="4000" dirty="0"/>
          </a:p>
        </p:txBody>
      </p:sp>
      <p:pic>
        <p:nvPicPr>
          <p:cNvPr id="2" name="Picture 1"/>
          <p:cNvPicPr>
            <a:picLocks noChangeAspect="1"/>
          </p:cNvPicPr>
          <p:nvPr/>
        </p:nvPicPr>
        <p:blipFill>
          <a:blip r:embed="rId4"/>
          <a:stretch>
            <a:fillRect/>
          </a:stretch>
        </p:blipFill>
        <p:spPr>
          <a:xfrm>
            <a:off x="951726" y="1675809"/>
            <a:ext cx="7128888" cy="9456192"/>
          </a:xfrm>
          <a:prstGeom prst="rect">
            <a:avLst/>
          </a:prstGeom>
        </p:spPr>
      </p:pic>
    </p:spTree>
    <p:extLst>
      <p:ext uri="{BB962C8B-B14F-4D97-AF65-F5344CB8AC3E}">
        <p14:creationId xmlns:p14="http://schemas.microsoft.com/office/powerpoint/2010/main" val="93208688"/>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a:xfrm>
            <a:off x="77757" y="228600"/>
            <a:ext cx="8976607" cy="990600"/>
          </a:xfrm>
        </p:spPr>
        <p:txBody>
          <a:bodyPr>
            <a:noAutofit/>
          </a:bodyPr>
          <a:lstStyle/>
          <a:p>
            <a:pPr marL="274320" indent="-274320" algn="ctr">
              <a:spcBef>
                <a:spcPct val="20000"/>
              </a:spcBef>
            </a:pPr>
            <a:r>
              <a:rPr lang="en-US" sz="4000" b="1" dirty="0"/>
              <a:t>What language should I use? </a:t>
            </a:r>
            <a:endParaRPr lang="en-US" sz="4000" dirty="0"/>
          </a:p>
        </p:txBody>
      </p:sp>
      <p:pic>
        <p:nvPicPr>
          <p:cNvPr id="7" name="Picture 6"/>
          <p:cNvPicPr>
            <a:picLocks noChangeAspect="1"/>
          </p:cNvPicPr>
          <p:nvPr/>
        </p:nvPicPr>
        <p:blipFill>
          <a:blip r:embed="rId4"/>
          <a:stretch>
            <a:fillRect/>
          </a:stretch>
        </p:blipFill>
        <p:spPr>
          <a:xfrm>
            <a:off x="279919" y="1772164"/>
            <a:ext cx="8662477" cy="113576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682673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630720"/>
            <a:ext cx="8534400" cy="4865509"/>
          </a:xfrm>
        </p:spPr>
        <p:txBody>
          <a:bodyPr anchor="ctr">
            <a:noAutofit/>
          </a:bodyPr>
          <a:lstStyle/>
          <a:p>
            <a:r>
              <a:rPr lang="en-US" sz="7200" dirty="0"/>
              <a:t>Help youth respond to Concerning </a:t>
            </a:r>
            <a:r>
              <a:rPr lang="en-US" sz="7200" dirty="0" smtClean="0"/>
              <a:t>Posts </a:t>
            </a:r>
            <a:r>
              <a:rPr lang="en-US" sz="7200" dirty="0"/>
              <a:t>On Social Media</a:t>
            </a:r>
          </a:p>
        </p:txBody>
      </p:sp>
      <p:sp>
        <p:nvSpPr>
          <p:cNvPr id="3" name="Subtitle 2"/>
          <p:cNvSpPr>
            <a:spLocks noGrp="1"/>
          </p:cNvSpPr>
          <p:nvPr>
            <p:ph type="subTitle" idx="1"/>
          </p:nvPr>
        </p:nvSpPr>
        <p:spPr/>
        <p:txBody>
          <a:bodyPr/>
          <a:lstStyle/>
          <a:p>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2817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a:xfrm>
            <a:off x="77757" y="228600"/>
            <a:ext cx="8976607" cy="990600"/>
          </a:xfrm>
        </p:spPr>
        <p:txBody>
          <a:bodyPr>
            <a:noAutofit/>
          </a:bodyPr>
          <a:lstStyle/>
          <a:p>
            <a:pPr marL="274320" indent="-274320" algn="ctr">
              <a:spcBef>
                <a:spcPct val="20000"/>
              </a:spcBef>
            </a:pPr>
            <a:r>
              <a:rPr lang="en-US" sz="3600" b="1" dirty="0"/>
              <a:t>What Posts Should I Worry About?</a:t>
            </a:r>
            <a:endParaRPr lang="en-US" sz="3600" dirty="0"/>
          </a:p>
        </p:txBody>
      </p:sp>
      <p:pic>
        <p:nvPicPr>
          <p:cNvPr id="9" name="Picture 8"/>
          <p:cNvPicPr>
            <a:picLocks noChangeAspect="1"/>
          </p:cNvPicPr>
          <p:nvPr/>
        </p:nvPicPr>
        <p:blipFill rotWithShape="1">
          <a:blip r:embed="rId4"/>
          <a:srcRect l="16588" t="46997" r="19862" b="14720"/>
          <a:stretch/>
        </p:blipFill>
        <p:spPr>
          <a:xfrm>
            <a:off x="1231637" y="1642189"/>
            <a:ext cx="6400800" cy="50555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400897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274320" indent="-274320">
              <a:spcBef>
                <a:spcPct val="20000"/>
              </a:spcBef>
            </a:pPr>
            <a:r>
              <a:rPr lang="en-US" b="1" dirty="0"/>
              <a:t>Viewer Care Plan</a:t>
            </a:r>
            <a:endParaRPr lang="en-US" dirty="0"/>
          </a:p>
        </p:txBody>
      </p:sp>
      <p:pic>
        <p:nvPicPr>
          <p:cNvPr id="3" name="Picture 2"/>
          <p:cNvPicPr>
            <a:picLocks noChangeAspect="1"/>
          </p:cNvPicPr>
          <p:nvPr/>
        </p:nvPicPr>
        <p:blipFill>
          <a:blip r:embed="rId4"/>
          <a:stretch>
            <a:fillRect/>
          </a:stretch>
        </p:blipFill>
        <p:spPr>
          <a:xfrm>
            <a:off x="403864" y="1575250"/>
            <a:ext cx="4029869" cy="5207027"/>
          </a:xfrm>
          <a:prstGeom prst="rect">
            <a:avLst/>
          </a:prstGeom>
        </p:spPr>
      </p:pic>
      <p:pic>
        <p:nvPicPr>
          <p:cNvPr id="7" name="Picture 6"/>
          <p:cNvPicPr>
            <a:picLocks noChangeAspect="1"/>
          </p:cNvPicPr>
          <p:nvPr/>
        </p:nvPicPr>
        <p:blipFill>
          <a:blip r:embed="rId5"/>
          <a:stretch>
            <a:fillRect/>
          </a:stretch>
        </p:blipFill>
        <p:spPr>
          <a:xfrm>
            <a:off x="4499113" y="1600199"/>
            <a:ext cx="4027375" cy="5182077"/>
          </a:xfrm>
          <a:prstGeom prst="rect">
            <a:avLst/>
          </a:prstGeom>
        </p:spPr>
      </p:pic>
    </p:spTree>
    <p:extLst>
      <p:ext uri="{BB962C8B-B14F-4D97-AF65-F5344CB8AC3E}">
        <p14:creationId xmlns:p14="http://schemas.microsoft.com/office/powerpoint/2010/main" val="147924476"/>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Start the Conversation</a:t>
            </a:r>
          </a:p>
        </p:txBody>
      </p:sp>
      <p:pic>
        <p:nvPicPr>
          <p:cNvPr id="4" name="Content Placeholder 3"/>
          <p:cNvPicPr>
            <a:picLocks noGrp="1" noChangeAspect="1"/>
          </p:cNvPicPr>
          <p:nvPr>
            <p:ph sz="quarter" idx="1"/>
          </p:nvPr>
        </p:nvPicPr>
        <p:blipFill>
          <a:blip r:embed="rId3"/>
          <a:stretch>
            <a:fillRect/>
          </a:stretch>
        </p:blipFill>
        <p:spPr>
          <a:xfrm>
            <a:off x="612775" y="1705386"/>
            <a:ext cx="8153400" cy="4285427"/>
          </a:xfrm>
          <a:prstGeom prst="rect">
            <a:avLst/>
          </a:prstGeom>
        </p:spPr>
      </p:pic>
    </p:spTree>
    <p:extLst>
      <p:ext uri="{BB962C8B-B14F-4D97-AF65-F5344CB8AC3E}">
        <p14:creationId xmlns:p14="http://schemas.microsoft.com/office/powerpoint/2010/main" val="3482307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Listen &amp; Assess</a:t>
            </a:r>
          </a:p>
        </p:txBody>
      </p:sp>
      <p:pic>
        <p:nvPicPr>
          <p:cNvPr id="4" name="Content Placeholder 3"/>
          <p:cNvPicPr>
            <a:picLocks noGrp="1" noChangeAspect="1"/>
          </p:cNvPicPr>
          <p:nvPr>
            <p:ph sz="quarter" idx="1"/>
          </p:nvPr>
        </p:nvPicPr>
        <p:blipFill>
          <a:blip r:embed="rId3"/>
          <a:stretch>
            <a:fillRect/>
          </a:stretch>
        </p:blipFill>
        <p:spPr>
          <a:xfrm>
            <a:off x="612775" y="1758832"/>
            <a:ext cx="8153400" cy="4178535"/>
          </a:xfrm>
          <a:prstGeom prst="rect">
            <a:avLst/>
          </a:prstGeom>
        </p:spPr>
      </p:pic>
    </p:spTree>
    <p:extLst>
      <p:ext uri="{BB962C8B-B14F-4D97-AF65-F5344CB8AC3E}">
        <p14:creationId xmlns:p14="http://schemas.microsoft.com/office/powerpoint/2010/main" val="722740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Plan &amp; Act</a:t>
            </a:r>
          </a:p>
        </p:txBody>
      </p:sp>
      <p:pic>
        <p:nvPicPr>
          <p:cNvPr id="4" name="Content Placeholder 3" descr="cid:8765D4E6-D7F9-4B28-BB58-1B3CACF588C0"/>
          <p:cNvPicPr>
            <a:picLocks noGrp="1"/>
          </p:cNvPicPr>
          <p:nvPr>
            <p:ph sz="quarter" idx="1"/>
          </p:nvPr>
        </p:nvPicPr>
        <p:blipFill rotWithShape="1">
          <a:blip r:embed="rId3" r:link="rId4">
            <a:extLst>
              <a:ext uri="{28A0092B-C50C-407E-A947-70E740481C1C}">
                <a14:useLocalDpi xmlns:a14="http://schemas.microsoft.com/office/drawing/2010/main" val="0"/>
              </a:ext>
            </a:extLst>
          </a:blip>
          <a:srcRect t="14863" b="15602"/>
          <a:stretch>
            <a:fillRect/>
          </a:stretch>
        </p:blipFill>
        <p:spPr bwMode="auto">
          <a:xfrm>
            <a:off x="612648" y="1989438"/>
            <a:ext cx="8153146" cy="4460789"/>
          </a:xfrm>
          <a:prstGeom prst="rect">
            <a:avLst/>
          </a:prstGeom>
          <a:noFill/>
          <a:ln>
            <a:noFill/>
          </a:ln>
        </p:spPr>
      </p:pic>
    </p:spTree>
    <p:extLst>
      <p:ext uri="{BB962C8B-B14F-4D97-AF65-F5344CB8AC3E}">
        <p14:creationId xmlns:p14="http://schemas.microsoft.com/office/powerpoint/2010/main" val="860590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sz="quarter" idx="1"/>
          </p:nvPr>
        </p:nvSpPr>
        <p:spPr/>
        <p:txBody>
          <a:bodyPr/>
          <a:lstStyle/>
          <a:p>
            <a:pPr marL="0" indent="0">
              <a:buNone/>
            </a:pPr>
            <a:endParaRPr lang="en-US" dirty="0"/>
          </a:p>
          <a:p>
            <a:endParaRPr lang="en-US" dirty="0"/>
          </a:p>
        </p:txBody>
      </p:sp>
      <p:pic>
        <p:nvPicPr>
          <p:cNvPr id="8" name="Picture 7" descr="P:\Adolescent Health Alliance\We R Native - Logo and Brand\We R Native - Logos\logo\JPEG\Horizontal Large 2\WeRNative_HorzLarge_2_W.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353" y="2250215"/>
            <a:ext cx="6858000" cy="364490"/>
          </a:xfrm>
          <a:prstGeom prst="rect">
            <a:avLst/>
          </a:prstGeom>
          <a:noFill/>
          <a:ln>
            <a:noFill/>
          </a:ln>
        </p:spPr>
      </p:pic>
      <p:pic>
        <p:nvPicPr>
          <p:cNvPr id="9" name="Picture 8">
            <a:hlinkClick r:id="rId5"/>
          </p:cNvPr>
          <p:cNvPicPr>
            <a:picLocks noChangeAspect="1"/>
          </p:cNvPicPr>
          <p:nvPr/>
        </p:nvPicPr>
        <p:blipFill>
          <a:blip r:embed="rId6"/>
          <a:stretch>
            <a:fillRect/>
          </a:stretch>
        </p:blipFill>
        <p:spPr>
          <a:xfrm>
            <a:off x="1142253" y="3234765"/>
            <a:ext cx="6769100" cy="1041400"/>
          </a:xfrm>
          <a:prstGeom prst="rect">
            <a:avLst/>
          </a:prstGeom>
        </p:spPr>
      </p:pic>
      <p:pic>
        <p:nvPicPr>
          <p:cNvPr id="10" name="Picture 9">
            <a:hlinkClick r:id="rId7"/>
          </p:cNvPr>
          <p:cNvPicPr>
            <a:picLocks noChangeAspect="1"/>
          </p:cNvPicPr>
          <p:nvPr/>
        </p:nvPicPr>
        <p:blipFill>
          <a:blip r:embed="rId8"/>
          <a:stretch>
            <a:fillRect/>
          </a:stretch>
        </p:blipFill>
        <p:spPr>
          <a:xfrm>
            <a:off x="1142253" y="4637742"/>
            <a:ext cx="1762093" cy="1727200"/>
          </a:xfrm>
          <a:prstGeom prst="rect">
            <a:avLst/>
          </a:prstGeom>
        </p:spPr>
      </p:pic>
      <p:pic>
        <p:nvPicPr>
          <p:cNvPr id="11" name="Picture 10">
            <a:hlinkClick r:id="rId9"/>
          </p:cNvPr>
          <p:cNvPicPr>
            <a:picLocks noChangeAspect="1"/>
          </p:cNvPicPr>
          <p:nvPr/>
        </p:nvPicPr>
        <p:blipFill>
          <a:blip r:embed="rId10"/>
          <a:stretch>
            <a:fillRect/>
          </a:stretch>
        </p:blipFill>
        <p:spPr>
          <a:xfrm>
            <a:off x="4729145" y="5043021"/>
            <a:ext cx="3182208" cy="927100"/>
          </a:xfrm>
          <a:prstGeom prst="rect">
            <a:avLst/>
          </a:prstGeom>
        </p:spPr>
      </p:pic>
    </p:spTree>
    <p:extLst>
      <p:ext uri="{BB962C8B-B14F-4D97-AF65-F5344CB8AC3E}">
        <p14:creationId xmlns:p14="http://schemas.microsoft.com/office/powerpoint/2010/main" val="3627876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Responding</a:t>
            </a:r>
            <a:endParaRPr lang="en-US" dirty="0"/>
          </a:p>
        </p:txBody>
      </p:sp>
      <p:sp>
        <p:nvSpPr>
          <p:cNvPr id="3" name="Content Placeholder 2"/>
          <p:cNvSpPr>
            <a:spLocks noGrp="1"/>
          </p:cNvSpPr>
          <p:nvPr>
            <p:ph sz="quarter" idx="1"/>
          </p:nvPr>
        </p:nvSpPr>
        <p:spPr/>
        <p:txBody>
          <a:bodyPr>
            <a:normAutofit/>
          </a:bodyPr>
          <a:lstStyle/>
          <a:p>
            <a:pPr marL="0" indent="0">
              <a:buNone/>
            </a:pPr>
            <a:endParaRPr lang="en-US" dirty="0"/>
          </a:p>
          <a:p>
            <a:endParaRPr lang="en-US" dirty="0"/>
          </a:p>
        </p:txBody>
      </p:sp>
      <p:sp>
        <p:nvSpPr>
          <p:cNvPr id="4" name="Content Placeholder 3"/>
          <p:cNvSpPr>
            <a:spLocks noGrp="1"/>
          </p:cNvSpPr>
          <p:nvPr>
            <p:ph sz="quarter" idx="2"/>
          </p:nvPr>
        </p:nvSpPr>
        <p:spPr>
          <a:xfrm>
            <a:off x="609600" y="1768641"/>
            <a:ext cx="8121501" cy="4392925"/>
          </a:xfrm>
        </p:spPr>
        <p:txBody>
          <a:bodyPr>
            <a:normAutofit/>
          </a:bodyPr>
          <a:lstStyle/>
          <a:p>
            <a:pPr>
              <a:spcAft>
                <a:spcPts val="600"/>
              </a:spcAft>
            </a:pPr>
            <a:r>
              <a:rPr lang="en-US" dirty="0" smtClean="0"/>
              <a:t>Respond </a:t>
            </a:r>
            <a:r>
              <a:rPr lang="en-US" b="1" dirty="0" smtClean="0"/>
              <a:t>quickly</a:t>
            </a:r>
          </a:p>
          <a:p>
            <a:pPr>
              <a:spcAft>
                <a:spcPts val="600"/>
              </a:spcAft>
            </a:pPr>
            <a:r>
              <a:rPr lang="en-US" dirty="0" smtClean="0"/>
              <a:t>Provide them with </a:t>
            </a:r>
            <a:r>
              <a:rPr lang="en-US" b="1" dirty="0" smtClean="0"/>
              <a:t>a LOT of reassurance</a:t>
            </a:r>
          </a:p>
          <a:p>
            <a:pPr lvl="1">
              <a:spcAft>
                <a:spcPts val="600"/>
              </a:spcAft>
            </a:pPr>
            <a:r>
              <a:rPr lang="en-US" dirty="0"/>
              <a:t>“I’m so glad you noticed this and shared this with me.” </a:t>
            </a:r>
          </a:p>
          <a:p>
            <a:pPr lvl="1">
              <a:spcAft>
                <a:spcPts val="600"/>
              </a:spcAft>
            </a:pPr>
            <a:r>
              <a:rPr lang="en-US" dirty="0" smtClean="0"/>
              <a:t>“You </a:t>
            </a:r>
            <a:r>
              <a:rPr lang="en-US" dirty="0"/>
              <a:t>are so brave for speaking up.”</a:t>
            </a:r>
          </a:p>
          <a:p>
            <a:pPr>
              <a:spcAft>
                <a:spcPts val="600"/>
              </a:spcAft>
            </a:pPr>
            <a:r>
              <a:rPr lang="en-US" dirty="0" smtClean="0"/>
              <a:t>Be CLEAR about what you’re going to do next.</a:t>
            </a:r>
          </a:p>
          <a:p>
            <a:pPr>
              <a:spcAft>
                <a:spcPts val="600"/>
              </a:spcAft>
            </a:pPr>
            <a:r>
              <a:rPr lang="en-US" b="1" dirty="0" smtClean="0"/>
              <a:t>Most importantly</a:t>
            </a:r>
            <a:r>
              <a:rPr lang="en-US" dirty="0" smtClean="0"/>
              <a:t>, take the responsibility </a:t>
            </a:r>
            <a:r>
              <a:rPr lang="en-US" i="1" dirty="0" smtClean="0"/>
              <a:t>off</a:t>
            </a:r>
            <a:r>
              <a:rPr lang="en-US" dirty="0" smtClean="0"/>
              <a:t> the youth to respond – you are better equipped to get help than they are. </a:t>
            </a:r>
            <a:endParaRPr lang="en-US" dirty="0"/>
          </a:p>
        </p:txBody>
      </p:sp>
    </p:spTree>
    <p:extLst>
      <p:ext uri="{BB962C8B-B14F-4D97-AF65-F5344CB8AC3E}">
        <p14:creationId xmlns:p14="http://schemas.microsoft.com/office/powerpoint/2010/main" val="1877053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413655" y="1740962"/>
            <a:ext cx="8976607" cy="4296561"/>
          </a:xfrm>
          <a:prstGeom prst="rect">
            <a:avLst/>
          </a:prstGeom>
          <a:noFill/>
          <a:ln w="9525">
            <a:noFill/>
            <a:miter lim="800000"/>
            <a:headEnd/>
            <a:tailEnd/>
          </a:ln>
        </p:spPr>
        <p:txBody>
          <a:bodyPr wrap="square">
            <a:spAutoFit/>
          </a:bodyPr>
          <a:lstStyle/>
          <a:p>
            <a:pPr defTabSz="914400">
              <a:spcBef>
                <a:spcPct val="20000"/>
              </a:spcBef>
              <a:spcAft>
                <a:spcPts val="1200"/>
              </a:spcAft>
              <a:buClr>
                <a:srgbClr val="94B6D2"/>
              </a:buClr>
              <a:buSzPct val="85000"/>
            </a:pPr>
            <a:r>
              <a:rPr lang="en-US" sz="3600" dirty="0">
                <a:solidFill>
                  <a:prstClr val="black"/>
                </a:solidFill>
                <a:latin typeface="Tw Cen MT"/>
              </a:rPr>
              <a:t>If you would like more training on suicide intervention skills, the QPR training is:</a:t>
            </a:r>
          </a:p>
          <a:p>
            <a:pPr marL="548640" indent="-571500" defTabSz="914400">
              <a:spcBef>
                <a:spcPts val="1200"/>
              </a:spcBef>
              <a:spcAft>
                <a:spcPts val="1200"/>
              </a:spcAft>
              <a:buClr>
                <a:srgbClr val="94B6D2"/>
              </a:buClr>
              <a:buSzPct val="85000"/>
              <a:buFont typeface="Wingdings" charset="2"/>
              <a:buChar char="v"/>
            </a:pPr>
            <a:r>
              <a:rPr lang="en-US" sz="3600" dirty="0">
                <a:solidFill>
                  <a:prstClr val="black"/>
                </a:solidFill>
                <a:latin typeface="Tw Cen MT"/>
              </a:rPr>
              <a:t>Available in-person </a:t>
            </a:r>
          </a:p>
          <a:p>
            <a:pPr marL="548640" indent="-571500" defTabSz="914400">
              <a:spcBef>
                <a:spcPts val="1200"/>
              </a:spcBef>
              <a:spcAft>
                <a:spcPts val="1200"/>
              </a:spcAft>
              <a:buClr>
                <a:srgbClr val="94B6D2"/>
              </a:buClr>
              <a:buSzPct val="85000"/>
              <a:buFont typeface="Wingdings" charset="2"/>
              <a:buChar char="v"/>
            </a:pPr>
            <a:r>
              <a:rPr lang="en-US" sz="3600" dirty="0">
                <a:solidFill>
                  <a:prstClr val="black"/>
                </a:solidFill>
                <a:latin typeface="Tw Cen MT"/>
              </a:rPr>
              <a:t>Or it’s about $30 to take                                           a 1 hour </a:t>
            </a:r>
            <a:r>
              <a:rPr lang="en-US" sz="3600" dirty="0">
                <a:solidFill>
                  <a:prstClr val="black"/>
                </a:solidFill>
                <a:latin typeface="Tw Cen MT"/>
                <a:hlinkClick r:id="rId4"/>
              </a:rPr>
              <a:t>online training</a:t>
            </a:r>
            <a:endParaRPr lang="en-US" sz="3600" dirty="0"/>
          </a:p>
          <a:p>
            <a:pPr defTabSz="914400">
              <a:spcBef>
                <a:spcPct val="20000"/>
              </a:spcBef>
              <a:spcAft>
                <a:spcPts val="1200"/>
              </a:spcAft>
              <a:buClr>
                <a:srgbClr val="94B6D2"/>
              </a:buClr>
              <a:buSzPct val="85000"/>
            </a:pPr>
            <a:endParaRPr lang="en-US" sz="3600" dirty="0">
              <a:solidFill>
                <a:prstClr val="black"/>
              </a:solidFill>
              <a:latin typeface="Tw Cen MT"/>
            </a:endParaRPr>
          </a:p>
        </p:txBody>
      </p:sp>
      <p:sp>
        <p:nvSpPr>
          <p:cNvPr id="4" name="Title 3"/>
          <p:cNvSpPr>
            <a:spLocks noGrp="1"/>
          </p:cNvSpPr>
          <p:nvPr>
            <p:ph type="title"/>
          </p:nvPr>
        </p:nvSpPr>
        <p:spPr/>
        <p:txBody>
          <a:bodyPr/>
          <a:lstStyle/>
          <a:p>
            <a:pPr marL="274320" indent="-274320">
              <a:spcBef>
                <a:spcPct val="20000"/>
              </a:spcBef>
            </a:pPr>
            <a:r>
              <a:rPr lang="en-US" b="1" dirty="0"/>
              <a:t>QPR Gatekeeper Training</a:t>
            </a:r>
            <a:endParaRPr lang="en-US" dirty="0"/>
          </a:p>
        </p:txBody>
      </p:sp>
      <p:pic>
        <p:nvPicPr>
          <p:cNvPr id="5" name="Picture 4"/>
          <p:cNvPicPr>
            <a:picLocks noChangeAspect="1"/>
          </p:cNvPicPr>
          <p:nvPr/>
        </p:nvPicPr>
        <p:blipFill>
          <a:blip r:embed="rId5"/>
          <a:stretch>
            <a:fillRect/>
          </a:stretch>
        </p:blipFill>
        <p:spPr>
          <a:xfrm>
            <a:off x="6145461" y="3075903"/>
            <a:ext cx="2807906" cy="3511511"/>
          </a:xfrm>
          <a:prstGeom prst="rect">
            <a:avLst/>
          </a:prstGeom>
        </p:spPr>
      </p:pic>
    </p:spTree>
    <p:extLst>
      <p:ext uri="{BB962C8B-B14F-4D97-AF65-F5344CB8AC3E}">
        <p14:creationId xmlns:p14="http://schemas.microsoft.com/office/powerpoint/2010/main" val="3507610477"/>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518380" y="1573013"/>
            <a:ext cx="8625620" cy="1200329"/>
          </a:xfrm>
          <a:prstGeom prst="rect">
            <a:avLst/>
          </a:prstGeom>
          <a:noFill/>
          <a:ln w="9525">
            <a:noFill/>
            <a:miter lim="800000"/>
            <a:headEnd/>
            <a:tailEnd/>
          </a:ln>
        </p:spPr>
        <p:txBody>
          <a:bodyPr wrap="square">
            <a:spAutoFit/>
          </a:bodyPr>
          <a:lstStyle/>
          <a:p>
            <a:pPr defTabSz="914400">
              <a:spcBef>
                <a:spcPct val="20000"/>
              </a:spcBef>
              <a:spcAft>
                <a:spcPts val="1200"/>
              </a:spcAft>
              <a:buClr>
                <a:srgbClr val="94B6D2"/>
              </a:buClr>
              <a:buSzPct val="85000"/>
            </a:pPr>
            <a:r>
              <a:rPr lang="en-US" sz="3600" dirty="0"/>
              <a:t>They offer a free, online, interactive training for high school students and educators.</a:t>
            </a:r>
            <a:endParaRPr lang="en-US" sz="3600" dirty="0">
              <a:solidFill>
                <a:prstClr val="black"/>
              </a:solidFill>
              <a:latin typeface="Tw Cen MT"/>
            </a:endParaRPr>
          </a:p>
        </p:txBody>
      </p:sp>
      <p:sp>
        <p:nvSpPr>
          <p:cNvPr id="4" name="Title 3"/>
          <p:cNvSpPr>
            <a:spLocks noGrp="1"/>
          </p:cNvSpPr>
          <p:nvPr>
            <p:ph type="title"/>
          </p:nvPr>
        </p:nvSpPr>
        <p:spPr/>
        <p:txBody>
          <a:bodyPr/>
          <a:lstStyle/>
          <a:p>
            <a:pPr marL="274320" indent="-274320">
              <a:spcBef>
                <a:spcPct val="20000"/>
              </a:spcBef>
            </a:pPr>
            <a:r>
              <a:rPr lang="en-US" b="1" dirty="0" err="1"/>
              <a:t>Kognito</a:t>
            </a:r>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592" t="11157" r="2959" b="28435"/>
          <a:stretch/>
        </p:blipFill>
        <p:spPr bwMode="auto">
          <a:xfrm>
            <a:off x="0" y="2780523"/>
            <a:ext cx="9442580" cy="414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447528"/>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3257276" y="1545239"/>
            <a:ext cx="4619366" cy="3585689"/>
          </a:xfrm>
          <a:prstGeom prst="rect">
            <a:avLst/>
          </a:prstGeom>
        </p:spPr>
      </p:pic>
      <p:sp>
        <p:nvSpPr>
          <p:cNvPr id="4" name="Title 3"/>
          <p:cNvSpPr>
            <a:spLocks noGrp="1"/>
          </p:cNvSpPr>
          <p:nvPr>
            <p:ph type="title"/>
          </p:nvPr>
        </p:nvSpPr>
        <p:spPr/>
        <p:txBody>
          <a:bodyPr>
            <a:normAutofit fontScale="90000"/>
          </a:bodyPr>
          <a:lstStyle/>
          <a:p>
            <a:pPr marL="274320" indent="-274320">
              <a:spcBef>
                <a:spcPct val="20000"/>
              </a:spcBef>
            </a:pPr>
            <a:r>
              <a:rPr lang="en-US" b="1" dirty="0"/>
              <a:t>THRIVE Suicide &amp; Bullying Brochures</a:t>
            </a:r>
            <a:endParaRPr lang="en-US" dirty="0"/>
          </a:p>
        </p:txBody>
      </p:sp>
      <p:pic>
        <p:nvPicPr>
          <p:cNvPr id="7" name="Picture 6"/>
          <p:cNvPicPr>
            <a:picLocks noChangeAspect="1"/>
          </p:cNvPicPr>
          <p:nvPr/>
        </p:nvPicPr>
        <p:blipFill>
          <a:blip r:embed="rId5"/>
          <a:stretch>
            <a:fillRect/>
          </a:stretch>
        </p:blipFill>
        <p:spPr>
          <a:xfrm>
            <a:off x="503850" y="1437236"/>
            <a:ext cx="2519264" cy="5659637"/>
          </a:xfrm>
          <a:prstGeom prst="rect">
            <a:avLst/>
          </a:prstGeom>
        </p:spPr>
      </p:pic>
      <p:pic>
        <p:nvPicPr>
          <p:cNvPr id="8" name="Picture 7"/>
          <p:cNvPicPr>
            <a:picLocks noChangeAspect="1"/>
          </p:cNvPicPr>
          <p:nvPr/>
        </p:nvPicPr>
        <p:blipFill>
          <a:blip r:embed="rId6"/>
          <a:stretch>
            <a:fillRect/>
          </a:stretch>
        </p:blipFill>
        <p:spPr>
          <a:xfrm>
            <a:off x="2377192" y="2842196"/>
            <a:ext cx="1760169" cy="3941160"/>
          </a:xfrm>
          <a:prstGeom prst="rect">
            <a:avLst/>
          </a:prstGeom>
        </p:spPr>
      </p:pic>
      <p:pic>
        <p:nvPicPr>
          <p:cNvPr id="10" name="Picture 9"/>
          <p:cNvPicPr>
            <a:picLocks noChangeAspect="1"/>
          </p:cNvPicPr>
          <p:nvPr/>
        </p:nvPicPr>
        <p:blipFill>
          <a:blip r:embed="rId7"/>
          <a:stretch>
            <a:fillRect/>
          </a:stretch>
        </p:blipFill>
        <p:spPr>
          <a:xfrm>
            <a:off x="4422711" y="3172508"/>
            <a:ext cx="4567180" cy="3547252"/>
          </a:xfrm>
          <a:prstGeom prst="rect">
            <a:avLst/>
          </a:prstGeom>
        </p:spPr>
      </p:pic>
    </p:spTree>
    <p:extLst>
      <p:ext uri="{BB962C8B-B14F-4D97-AF65-F5344CB8AC3E}">
        <p14:creationId xmlns:p14="http://schemas.microsoft.com/office/powerpoint/2010/main" val="167360532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417096" y="1944452"/>
            <a:ext cx="8382000" cy="3970318"/>
          </a:xfrm>
          <a:prstGeom prst="rect">
            <a:avLst/>
          </a:prstGeom>
          <a:noFill/>
          <a:ln w="9525">
            <a:noFill/>
            <a:miter lim="800000"/>
            <a:headEnd/>
            <a:tailEnd/>
          </a:ln>
        </p:spPr>
        <p:txBody>
          <a:bodyPr wrap="square">
            <a:spAutoFit/>
          </a:bodyPr>
          <a:lstStyle/>
          <a:p>
            <a:pPr marL="742950" indent="-742950">
              <a:spcBef>
                <a:spcPct val="20000"/>
              </a:spcBef>
              <a:buClr>
                <a:schemeClr val="accent1"/>
              </a:buClr>
              <a:buSzPct val="85000"/>
              <a:buFont typeface="+mj-lt"/>
              <a:buAutoNum type="arabicPeriod"/>
            </a:pPr>
            <a:r>
              <a:rPr lang="en-US" sz="3600" b="1" dirty="0" smtClean="0"/>
              <a:t>Youth Trends</a:t>
            </a:r>
          </a:p>
          <a:p>
            <a:pPr marL="742950" indent="-742950">
              <a:spcBef>
                <a:spcPct val="20000"/>
              </a:spcBef>
              <a:buClr>
                <a:schemeClr val="accent1"/>
              </a:buClr>
              <a:buSzPct val="85000"/>
              <a:buFont typeface="+mj-lt"/>
              <a:buAutoNum type="arabicPeriod"/>
            </a:pPr>
            <a:r>
              <a:rPr lang="en-US" sz="3600" b="1" dirty="0" smtClean="0"/>
              <a:t>Concerning Posts</a:t>
            </a:r>
          </a:p>
          <a:p>
            <a:pPr marL="742950" indent="-742950">
              <a:spcBef>
                <a:spcPct val="20000"/>
              </a:spcBef>
              <a:buClr>
                <a:schemeClr val="accent1"/>
              </a:buClr>
              <a:buSzPct val="85000"/>
              <a:buFont typeface="+mj-lt"/>
              <a:buAutoNum type="arabicPeriod"/>
            </a:pPr>
            <a:r>
              <a:rPr lang="en-US" sz="3600" b="1" dirty="0" smtClean="0"/>
              <a:t>Watch </a:t>
            </a:r>
            <a:r>
              <a:rPr lang="en-US" sz="3600" b="1" dirty="0"/>
              <a:t>the </a:t>
            </a:r>
            <a:r>
              <a:rPr lang="en-US" sz="3600" b="1" dirty="0" smtClean="0"/>
              <a:t>Video </a:t>
            </a:r>
          </a:p>
          <a:p>
            <a:pPr marL="742950" indent="-742950">
              <a:spcBef>
                <a:spcPct val="20000"/>
              </a:spcBef>
              <a:buClr>
                <a:schemeClr val="accent1"/>
              </a:buClr>
              <a:buSzPct val="85000"/>
              <a:buFont typeface="+mj-lt"/>
              <a:buAutoNum type="arabicPeriod"/>
            </a:pPr>
            <a:r>
              <a:rPr lang="en-US" sz="3600" b="1" dirty="0">
                <a:solidFill>
                  <a:srgbClr val="000000"/>
                </a:solidFill>
                <a:latin typeface="Tw Cen MT" panose="020B0602020104020603" pitchFamily="34" charset="0"/>
              </a:rPr>
              <a:t>Review the Viewer Care Plan</a:t>
            </a:r>
            <a:endParaRPr lang="en-US" sz="3600" b="1" dirty="0">
              <a:solidFill>
                <a:prstClr val="black"/>
              </a:solidFill>
            </a:endParaRPr>
          </a:p>
          <a:p>
            <a:pPr marL="742950" indent="-742950">
              <a:spcBef>
                <a:spcPct val="20000"/>
              </a:spcBef>
              <a:buClr>
                <a:schemeClr val="accent1"/>
              </a:buClr>
              <a:buSzPct val="85000"/>
              <a:buFont typeface="+mj-lt"/>
              <a:buAutoNum type="arabicPeriod"/>
            </a:pPr>
            <a:r>
              <a:rPr lang="en-US" sz="3600" b="1" dirty="0" smtClean="0"/>
              <a:t>Community Awareness Activity</a:t>
            </a:r>
          </a:p>
          <a:p>
            <a:pPr marL="742950" indent="-742950">
              <a:spcBef>
                <a:spcPct val="20000"/>
              </a:spcBef>
              <a:buClr>
                <a:schemeClr val="accent1"/>
              </a:buClr>
              <a:buSzPct val="85000"/>
              <a:buFont typeface="+mj-lt"/>
              <a:buAutoNum type="arabicPeriod"/>
            </a:pPr>
            <a:r>
              <a:rPr lang="en-US" sz="3600" b="1" dirty="0" smtClean="0"/>
              <a:t>Healthy Native Youth</a:t>
            </a:r>
            <a:endParaRPr lang="en-US" sz="3600" dirty="0"/>
          </a:p>
        </p:txBody>
      </p:sp>
      <p:sp>
        <p:nvSpPr>
          <p:cNvPr id="4" name="Title 3"/>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38976496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Awareness Activity</a:t>
            </a:r>
            <a:endParaRPr lang="en-US" dirty="0"/>
          </a:p>
        </p:txBody>
      </p:sp>
      <p:pic>
        <p:nvPicPr>
          <p:cNvPr id="10" name="Picture 9"/>
          <p:cNvPicPr>
            <a:picLocks noChangeAspect="1"/>
          </p:cNvPicPr>
          <p:nvPr/>
        </p:nvPicPr>
        <p:blipFill>
          <a:blip r:embed="rId3"/>
          <a:stretch>
            <a:fillRect/>
          </a:stretch>
        </p:blipFill>
        <p:spPr>
          <a:xfrm>
            <a:off x="1345453" y="1551575"/>
            <a:ext cx="6459818" cy="5549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9199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Native Youth Website</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15" t="5902" r="50000" b="11913"/>
          <a:stretch/>
        </p:blipFill>
        <p:spPr bwMode="auto">
          <a:xfrm>
            <a:off x="0" y="-49807"/>
            <a:ext cx="9296400" cy="10260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78273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Native Youth Website</a:t>
            </a:r>
            <a:endParaRPr lang="en-US" dirty="0"/>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31" t="8333" r="14406" b="4501"/>
          <a:stretch/>
        </p:blipFill>
        <p:spPr bwMode="auto">
          <a:xfrm>
            <a:off x="-304800" y="15240"/>
            <a:ext cx="9917430" cy="684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32846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188" t="12779" r="36987" b="11852"/>
          <a:stretch/>
        </p:blipFill>
        <p:spPr bwMode="auto">
          <a:xfrm>
            <a:off x="304800" y="102658"/>
            <a:ext cx="8559800" cy="888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931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3" t="10317" r="34821" b="9048"/>
          <a:stretch/>
        </p:blipFill>
        <p:spPr bwMode="auto">
          <a:xfrm>
            <a:off x="0" y="152400"/>
            <a:ext cx="9192749"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936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000" t="33556" r="22750" b="7778"/>
          <a:stretch/>
        </p:blipFill>
        <p:spPr bwMode="auto">
          <a:xfrm>
            <a:off x="-152400" y="289560"/>
            <a:ext cx="9294899" cy="565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6306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9" t="10794" r="36964" b="5872"/>
          <a:stretch/>
        </p:blipFill>
        <p:spPr bwMode="auto">
          <a:xfrm>
            <a:off x="-395178" y="-1219200"/>
            <a:ext cx="12053778" cy="9171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993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333"/>
          <a:stretch/>
        </p:blipFill>
        <p:spPr bwMode="auto">
          <a:xfrm>
            <a:off x="-2667000" y="0"/>
            <a:ext cx="14630400" cy="754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1257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235803"/>
            <a:ext cx="6705600" cy="830997"/>
          </a:xfrm>
          <a:prstGeom prst="rect">
            <a:avLst/>
          </a:prstGeom>
          <a:noFill/>
        </p:spPr>
        <p:txBody>
          <a:bodyPr wrap="square" rtlCol="0">
            <a:spAutoFit/>
          </a:bodyPr>
          <a:lstStyle/>
          <a:p>
            <a:pPr algn="ctr" defTabSz="914400"/>
            <a:r>
              <a:rPr lang="en-US" sz="4800" b="1" dirty="0" smtClean="0">
                <a:solidFill>
                  <a:srgbClr val="775F55"/>
                </a:solidFill>
              </a:rPr>
              <a:t>To Get Involved:</a:t>
            </a:r>
            <a:endParaRPr lang="en-US" sz="4800" b="1" dirty="0">
              <a:solidFill>
                <a:srgbClr val="775F55"/>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81115"/>
            <a:ext cx="9489156" cy="537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842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457200"/>
            <a:ext cx="8001000" cy="4724400"/>
          </a:xfrm>
        </p:spPr>
        <p:txBody>
          <a:bodyPr>
            <a:normAutofit/>
          </a:bodyPr>
          <a:lstStyle/>
          <a:p>
            <a:r>
              <a:rPr lang="en-US" sz="5400" b="1" dirty="0" smtClean="0"/>
              <a:t>Brainstorm</a:t>
            </a:r>
            <a:r>
              <a:rPr lang="en-US" sz="5400" dirty="0" smtClean="0"/>
              <a:t>: Ideas to Market Healthy Native Youth to Educators?</a:t>
            </a:r>
            <a:endParaRPr lang="en-US" sz="54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140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57200"/>
            <a:ext cx="8001000" cy="4724400"/>
          </a:xfrm>
        </p:spPr>
        <p:txBody>
          <a:bodyPr>
            <a:normAutofit/>
          </a:bodyPr>
          <a:lstStyle/>
          <a:p>
            <a:pPr algn="ctr">
              <a:spcBef>
                <a:spcPts val="0"/>
              </a:spcBef>
            </a:pPr>
            <a:r>
              <a:rPr lang="en-US" sz="9600" b="1" dirty="0" smtClean="0"/>
              <a:t>Youth Trends</a:t>
            </a:r>
            <a:endParaRPr lang="en-US" sz="2400"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261073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2971800" y="685800"/>
            <a:ext cx="6096000" cy="5638800"/>
          </a:xfrm>
          <a:solidFill>
            <a:schemeClr val="bg1"/>
          </a:solidFill>
        </p:spPr>
        <p:txBody>
          <a:bodyPr>
            <a:normAutofit fontScale="77500" lnSpcReduction="20000"/>
          </a:bodyPr>
          <a:lstStyle/>
          <a:p>
            <a:pPr marL="0" indent="0" eaLnBrk="1" fontAlgn="auto" hangingPunct="1">
              <a:lnSpc>
                <a:spcPct val="80000"/>
              </a:lnSpc>
              <a:spcAft>
                <a:spcPts val="0"/>
              </a:spcAft>
              <a:buFont typeface="Wingdings 2"/>
              <a:buNone/>
              <a:defRPr/>
            </a:pPr>
            <a:r>
              <a:rPr lang="en-US" sz="2200" b="1" dirty="0" smtClean="0"/>
              <a:t>Stephanie Craig Rushing, PhD, MPH</a:t>
            </a:r>
            <a:endParaRPr lang="en-US" sz="2200" dirty="0" smtClean="0"/>
          </a:p>
          <a:p>
            <a:pPr marL="0" indent="0" eaLnBrk="1" fontAlgn="auto" hangingPunct="1">
              <a:lnSpc>
                <a:spcPct val="80000"/>
              </a:lnSpc>
              <a:spcAft>
                <a:spcPts val="0"/>
              </a:spcAft>
              <a:buFont typeface="Wingdings 2"/>
              <a:buNone/>
              <a:defRPr/>
            </a:pPr>
            <a:r>
              <a:rPr lang="en-US" sz="2200" dirty="0" smtClean="0"/>
              <a:t>Director – Project Red Talon &amp; THRIVE</a:t>
            </a:r>
          </a:p>
          <a:p>
            <a:pPr marL="0" indent="0" eaLnBrk="1" fontAlgn="auto" hangingPunct="1">
              <a:lnSpc>
                <a:spcPct val="80000"/>
              </a:lnSpc>
              <a:spcAft>
                <a:spcPts val="0"/>
              </a:spcAft>
              <a:buFont typeface="Wingdings 2"/>
              <a:buNone/>
              <a:defRPr/>
            </a:pPr>
            <a:r>
              <a:rPr lang="en-US" sz="2200" dirty="0" smtClean="0">
                <a:hlinkClick r:id="rId4"/>
              </a:rPr>
              <a:t>scraig@npaihb.org</a:t>
            </a:r>
            <a:endParaRPr lang="en-US" sz="2200" dirty="0" smtClean="0"/>
          </a:p>
          <a:p>
            <a:pPr marL="0" indent="0" eaLnBrk="1" fontAlgn="auto" hangingPunct="1">
              <a:lnSpc>
                <a:spcPct val="80000"/>
              </a:lnSpc>
              <a:spcAft>
                <a:spcPts val="0"/>
              </a:spcAft>
              <a:buFont typeface="Wingdings 2"/>
              <a:buNone/>
              <a:defRPr/>
            </a:pPr>
            <a:endParaRPr lang="en-US" sz="2200" dirty="0" smtClean="0">
              <a:solidFill>
                <a:srgbClr val="7030A0"/>
              </a:solidFill>
            </a:endParaRPr>
          </a:p>
          <a:p>
            <a:pPr marL="0" indent="0" eaLnBrk="1" fontAlgn="auto" hangingPunct="1">
              <a:lnSpc>
                <a:spcPct val="80000"/>
              </a:lnSpc>
              <a:spcAft>
                <a:spcPts val="0"/>
              </a:spcAft>
              <a:buFont typeface="Wingdings 2"/>
              <a:buNone/>
              <a:defRPr/>
            </a:pPr>
            <a:r>
              <a:rPr lang="en-US" sz="2200" b="1" dirty="0" smtClean="0"/>
              <a:t>Colbie Caughlan, MPH</a:t>
            </a:r>
          </a:p>
          <a:p>
            <a:pPr marL="0" indent="0" eaLnBrk="1" fontAlgn="auto" hangingPunct="1">
              <a:lnSpc>
                <a:spcPct val="80000"/>
              </a:lnSpc>
              <a:spcAft>
                <a:spcPts val="0"/>
              </a:spcAft>
              <a:buFont typeface="Wingdings 2"/>
              <a:buNone/>
              <a:defRPr/>
            </a:pPr>
            <a:r>
              <a:rPr lang="en-US" sz="2200" dirty="0" smtClean="0"/>
              <a:t>THRIVE Project Manager  </a:t>
            </a:r>
          </a:p>
          <a:p>
            <a:pPr marL="0" indent="0" eaLnBrk="1" fontAlgn="auto" hangingPunct="1">
              <a:lnSpc>
                <a:spcPct val="80000"/>
              </a:lnSpc>
              <a:spcAft>
                <a:spcPts val="0"/>
              </a:spcAft>
              <a:buFont typeface="Wingdings 2"/>
              <a:buNone/>
              <a:defRPr/>
            </a:pPr>
            <a:r>
              <a:rPr lang="en-US" sz="2200" dirty="0" smtClean="0">
                <a:hlinkClick r:id="rId5"/>
              </a:rPr>
              <a:t>ccaughlan@npaihb.org</a:t>
            </a:r>
            <a:endParaRPr lang="en-US" sz="2200" dirty="0" smtClean="0"/>
          </a:p>
          <a:p>
            <a:pPr marL="0" indent="0" eaLnBrk="1" fontAlgn="auto" hangingPunct="1">
              <a:lnSpc>
                <a:spcPct val="80000"/>
              </a:lnSpc>
              <a:spcAft>
                <a:spcPts val="0"/>
              </a:spcAft>
              <a:buFont typeface="Wingdings 2"/>
              <a:buNone/>
              <a:defRPr/>
            </a:pPr>
            <a:endParaRPr lang="en-US" sz="2200" dirty="0" smtClean="0"/>
          </a:p>
          <a:p>
            <a:pPr marL="609600" indent="-609600">
              <a:lnSpc>
                <a:spcPct val="80000"/>
              </a:lnSpc>
              <a:buNone/>
              <a:defRPr/>
            </a:pPr>
            <a:r>
              <a:rPr lang="en-US" sz="2200" b="1" dirty="0"/>
              <a:t>Celena McCray	</a:t>
            </a:r>
          </a:p>
          <a:p>
            <a:pPr marL="609600" indent="-609600">
              <a:lnSpc>
                <a:spcPct val="80000"/>
              </a:lnSpc>
              <a:buNone/>
              <a:defRPr/>
            </a:pPr>
            <a:r>
              <a:rPr lang="en-US" sz="2200" dirty="0"/>
              <a:t>THRIVE Coordinator  		</a:t>
            </a:r>
          </a:p>
          <a:p>
            <a:pPr marL="609600" indent="-609600">
              <a:lnSpc>
                <a:spcPct val="80000"/>
              </a:lnSpc>
              <a:buNone/>
              <a:defRPr/>
            </a:pPr>
            <a:r>
              <a:rPr lang="en-US" sz="2200" dirty="0">
                <a:hlinkClick r:id="rId6"/>
              </a:rPr>
              <a:t>cmccray@npaihb.org</a:t>
            </a:r>
            <a:r>
              <a:rPr lang="en-US" sz="2200" dirty="0"/>
              <a:t> </a:t>
            </a:r>
            <a:endParaRPr lang="en-US" sz="2200" dirty="0" smtClean="0"/>
          </a:p>
          <a:p>
            <a:pPr marL="609600" indent="-609600">
              <a:lnSpc>
                <a:spcPct val="80000"/>
              </a:lnSpc>
              <a:buNone/>
              <a:defRPr/>
            </a:pPr>
            <a:endParaRPr lang="en-US" sz="2200" dirty="0"/>
          </a:p>
          <a:p>
            <a:pPr marL="0" indent="0">
              <a:lnSpc>
                <a:spcPct val="80000"/>
              </a:lnSpc>
              <a:buNone/>
              <a:defRPr/>
            </a:pPr>
            <a:r>
              <a:rPr lang="en-US" sz="2200" b="1" dirty="0" smtClean="0"/>
              <a:t>Amanda </a:t>
            </a:r>
            <a:r>
              <a:rPr lang="en-US" sz="2200" b="1" dirty="0"/>
              <a:t>Gaston, MAT</a:t>
            </a:r>
          </a:p>
          <a:p>
            <a:pPr marL="0" indent="0">
              <a:lnSpc>
                <a:spcPct val="80000"/>
              </a:lnSpc>
              <a:buNone/>
              <a:defRPr/>
            </a:pPr>
            <a:r>
              <a:rPr lang="en-US" sz="2200" dirty="0"/>
              <a:t>Ask Auntie</a:t>
            </a:r>
          </a:p>
          <a:p>
            <a:pPr marL="609600" indent="-609600">
              <a:lnSpc>
                <a:spcPct val="80000"/>
              </a:lnSpc>
              <a:buNone/>
              <a:defRPr/>
            </a:pPr>
            <a:r>
              <a:rPr lang="en-US" sz="2200" dirty="0" smtClean="0">
                <a:hlinkClick r:id="rId7"/>
              </a:rPr>
              <a:t>agaston@npaihb.org</a:t>
            </a:r>
            <a:endParaRPr lang="en-US" sz="2200" dirty="0" smtClean="0"/>
          </a:p>
          <a:p>
            <a:pPr marL="609600" indent="-609600">
              <a:lnSpc>
                <a:spcPct val="80000"/>
              </a:lnSpc>
              <a:buNone/>
              <a:defRPr/>
            </a:pPr>
            <a:endParaRPr lang="en-US" sz="2200" dirty="0"/>
          </a:p>
          <a:p>
            <a:pPr marL="0" indent="0">
              <a:lnSpc>
                <a:spcPct val="80000"/>
              </a:lnSpc>
              <a:buNone/>
              <a:defRPr/>
            </a:pPr>
            <a:r>
              <a:rPr lang="en-US" sz="2200" b="1" dirty="0"/>
              <a:t>David Stephens, RN</a:t>
            </a:r>
          </a:p>
          <a:p>
            <a:pPr marL="0" indent="0">
              <a:lnSpc>
                <a:spcPct val="80000"/>
              </a:lnSpc>
              <a:buNone/>
              <a:defRPr/>
            </a:pPr>
            <a:r>
              <a:rPr lang="en-US" sz="2200" dirty="0"/>
              <a:t>Multimedia Project Specialist</a:t>
            </a:r>
          </a:p>
          <a:p>
            <a:pPr marL="609600" indent="-609600">
              <a:lnSpc>
                <a:spcPct val="80000"/>
              </a:lnSpc>
              <a:buNone/>
              <a:defRPr/>
            </a:pPr>
            <a:r>
              <a:rPr lang="en-US" sz="2200" dirty="0">
                <a:hlinkClick r:id="rId8"/>
              </a:rPr>
              <a:t>dstephens@npaihb.org</a:t>
            </a:r>
            <a:r>
              <a:rPr lang="en-US" sz="2200" dirty="0"/>
              <a:t> </a:t>
            </a:r>
          </a:p>
          <a:p>
            <a:pPr marL="609600" indent="-609600">
              <a:lnSpc>
                <a:spcPct val="80000"/>
              </a:lnSpc>
              <a:buNone/>
              <a:defRPr/>
            </a:pPr>
            <a:endParaRPr lang="en-US" sz="2200" dirty="0"/>
          </a:p>
          <a:p>
            <a:pPr marL="609600" indent="-609600">
              <a:lnSpc>
                <a:spcPct val="80000"/>
              </a:lnSpc>
              <a:buNone/>
              <a:defRPr/>
            </a:pPr>
            <a:r>
              <a:rPr lang="en-US" sz="2200" b="1" dirty="0"/>
              <a:t>Tommy Ghost Dog		</a:t>
            </a:r>
          </a:p>
          <a:p>
            <a:pPr marL="609600" indent="-609600">
              <a:lnSpc>
                <a:spcPct val="80000"/>
              </a:lnSpc>
              <a:buNone/>
              <a:defRPr/>
            </a:pPr>
            <a:r>
              <a:rPr lang="en-US" sz="2200" dirty="0"/>
              <a:t>PRT Assistant			</a:t>
            </a:r>
          </a:p>
          <a:p>
            <a:pPr marL="609600" indent="-609600">
              <a:lnSpc>
                <a:spcPct val="80000"/>
              </a:lnSpc>
              <a:buNone/>
              <a:defRPr/>
            </a:pPr>
            <a:r>
              <a:rPr lang="en-US" sz="2200" dirty="0" smtClean="0">
                <a:hlinkClick r:id="rId9"/>
              </a:rPr>
              <a:t>tghostdog@npaihb.org</a:t>
            </a:r>
            <a:endParaRPr lang="en-US" sz="2200" dirty="0" smtClean="0"/>
          </a:p>
          <a:p>
            <a:pPr marL="609600" indent="-609600">
              <a:lnSpc>
                <a:spcPct val="80000"/>
              </a:lnSpc>
              <a:buNone/>
              <a:defRPr/>
            </a:pPr>
            <a:r>
              <a:rPr lang="en-US" sz="2200" dirty="0" smtClean="0"/>
              <a:t> </a:t>
            </a:r>
            <a:endParaRPr lang="en-US" sz="2200" dirty="0"/>
          </a:p>
          <a:p>
            <a:pPr marL="0" indent="0" eaLnBrk="1" fontAlgn="auto" hangingPunct="1">
              <a:lnSpc>
                <a:spcPct val="80000"/>
              </a:lnSpc>
              <a:spcAft>
                <a:spcPts val="0"/>
              </a:spcAft>
              <a:buFont typeface="Wingdings 2"/>
              <a:buNone/>
              <a:defRPr/>
            </a:pPr>
            <a:r>
              <a:rPr lang="en-US" sz="2200" b="1" dirty="0" smtClean="0"/>
              <a:t>Jessica Leston, MPH</a:t>
            </a:r>
          </a:p>
          <a:p>
            <a:pPr marL="0" indent="0" eaLnBrk="1" fontAlgn="auto" hangingPunct="1">
              <a:lnSpc>
                <a:spcPct val="80000"/>
              </a:lnSpc>
              <a:spcAft>
                <a:spcPts val="0"/>
              </a:spcAft>
              <a:buFont typeface="Wingdings 2"/>
              <a:buNone/>
              <a:defRPr/>
            </a:pPr>
            <a:r>
              <a:rPr lang="en-US" sz="2200" dirty="0" smtClean="0"/>
              <a:t>STD/HIV Clinical Services Manager</a:t>
            </a:r>
          </a:p>
          <a:p>
            <a:pPr marL="0" indent="0" eaLnBrk="1" fontAlgn="auto" hangingPunct="1">
              <a:lnSpc>
                <a:spcPct val="80000"/>
              </a:lnSpc>
              <a:spcAft>
                <a:spcPts val="0"/>
              </a:spcAft>
              <a:buFont typeface="Wingdings 2"/>
              <a:buNone/>
              <a:defRPr/>
            </a:pPr>
            <a:r>
              <a:rPr lang="en-US" sz="2200" dirty="0" smtClean="0">
                <a:hlinkClick r:id="rId10"/>
              </a:rPr>
              <a:t>jleston@npaihb.org</a:t>
            </a:r>
            <a:endParaRPr lang="en-US" sz="2200" dirty="0" smtClean="0"/>
          </a:p>
          <a:p>
            <a:pPr marL="0" indent="0" eaLnBrk="1" fontAlgn="auto" hangingPunct="1">
              <a:lnSpc>
                <a:spcPct val="80000"/>
              </a:lnSpc>
              <a:spcAft>
                <a:spcPts val="0"/>
              </a:spcAft>
              <a:buFont typeface="Wingdings 2"/>
              <a:buNone/>
              <a:defRPr/>
            </a:pPr>
            <a:endParaRPr lang="en-US" sz="2200" b="1" dirty="0" smtClean="0"/>
          </a:p>
          <a:p>
            <a:pPr marL="609600" indent="-609600">
              <a:lnSpc>
                <a:spcPct val="80000"/>
              </a:lnSpc>
              <a:buNone/>
              <a:defRPr/>
            </a:pPr>
            <a:endParaRPr lang="en-US" sz="2200" b="1" dirty="0" smtClean="0"/>
          </a:p>
          <a:p>
            <a:pPr marL="609600" indent="-609600" eaLnBrk="1" fontAlgn="auto" hangingPunct="1">
              <a:lnSpc>
                <a:spcPct val="80000"/>
              </a:lnSpc>
              <a:spcAft>
                <a:spcPts val="0"/>
              </a:spcAft>
              <a:buFont typeface="Wingdings 2"/>
              <a:buNone/>
              <a:defRPr/>
            </a:pPr>
            <a:endParaRPr lang="en-US" sz="2400" dirty="0" smtClean="0"/>
          </a:p>
          <a:p>
            <a:pPr marL="609600" indent="-609600" eaLnBrk="1" fontAlgn="auto" hangingPunct="1">
              <a:lnSpc>
                <a:spcPct val="80000"/>
              </a:lnSpc>
              <a:spcAft>
                <a:spcPts val="0"/>
              </a:spcAft>
              <a:buFont typeface="Wingdings 2"/>
              <a:buNone/>
              <a:defRPr/>
            </a:pPr>
            <a:endParaRPr lang="en-US" sz="2400" dirty="0"/>
          </a:p>
          <a:p>
            <a:pPr marL="0" indent="0" eaLnBrk="1" fontAlgn="auto" hangingPunct="1">
              <a:lnSpc>
                <a:spcPct val="80000"/>
              </a:lnSpc>
              <a:spcAft>
                <a:spcPts val="0"/>
              </a:spcAft>
              <a:buFont typeface="Wingdings 2"/>
              <a:buNone/>
              <a:defRPr/>
            </a:pPr>
            <a:endParaRPr lang="en-US" sz="2400" dirty="0" smtClean="0"/>
          </a:p>
          <a:p>
            <a:pPr marL="609600" indent="-609600" eaLnBrk="1" fontAlgn="auto" hangingPunct="1">
              <a:lnSpc>
                <a:spcPct val="80000"/>
              </a:lnSpc>
              <a:spcAft>
                <a:spcPts val="0"/>
              </a:spcAft>
              <a:buFont typeface="Wingdings 2"/>
              <a:buNone/>
              <a:defRPr/>
            </a:pPr>
            <a:endParaRPr lang="en-US" sz="2400" dirty="0" smtClean="0"/>
          </a:p>
          <a:p>
            <a:pPr marL="274320" indent="-274320" eaLnBrk="1" fontAlgn="auto" hangingPunct="1">
              <a:spcAft>
                <a:spcPts val="0"/>
              </a:spcAft>
              <a:buFont typeface="Wingdings 2"/>
              <a:buChar char=""/>
              <a:defRPr/>
            </a:pPr>
            <a:endParaRPr lang="en-US" dirty="0"/>
          </a:p>
        </p:txBody>
      </p:sp>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accent4">
                    <a:lumMod val="50000"/>
                  </a:schemeClr>
                </a:solidFill>
              </a:rPr>
              <a:t>Northwest Portland Area Indian Health Board</a:t>
            </a:r>
            <a:endParaRPr lang="en-US" dirty="0">
              <a:solidFill>
                <a:schemeClr val="accent4">
                  <a:lumMod val="50000"/>
                </a:schemeClr>
              </a:solidFill>
            </a:endParaRPr>
          </a:p>
        </p:txBody>
      </p:sp>
      <p:sp>
        <p:nvSpPr>
          <p:cNvPr id="3" name="Text Placeholder 2"/>
          <p:cNvSpPr>
            <a:spLocks noGrp="1"/>
          </p:cNvSpPr>
          <p:nvPr>
            <p:ph type="body" idx="2"/>
          </p:nvPr>
        </p:nvSpPr>
        <p:spPr>
          <a:xfrm>
            <a:off x="381000" y="2514600"/>
            <a:ext cx="2362200" cy="609600"/>
          </a:xfrm>
        </p:spPr>
        <p:txBody>
          <a:bodyPr>
            <a:normAutofit/>
          </a:bodyPr>
          <a:lstStyle/>
          <a:p>
            <a:pPr eaLnBrk="1" fontAlgn="auto" hangingPunct="1">
              <a:buFont typeface="Wingdings 2"/>
              <a:buNone/>
              <a:defRPr/>
            </a:pPr>
            <a:r>
              <a:rPr lang="en-US" dirty="0" smtClean="0"/>
              <a:t>Indian Leadership for Indian Health</a:t>
            </a:r>
            <a:endParaRPr lang="en-US" dirty="0"/>
          </a:p>
        </p:txBody>
      </p:sp>
    </p:spTree>
    <p:custDataLst>
      <p:tags r:id="rId1"/>
    </p:custDataLst>
    <p:extLst>
      <p:ext uri="{BB962C8B-B14F-4D97-AF65-F5344CB8AC3E}">
        <p14:creationId xmlns:p14="http://schemas.microsoft.com/office/powerpoint/2010/main" val="3982476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334161"/>
            <a:ext cx="8229600" cy="1323439"/>
          </a:xfrm>
          <a:prstGeom prst="rect">
            <a:avLst/>
          </a:prstGeom>
        </p:spPr>
        <p:txBody>
          <a:bodyPr wrap="square">
            <a:spAutoFit/>
          </a:bodyPr>
          <a:lstStyle/>
          <a:p>
            <a:pPr defTabSz="914400"/>
            <a:r>
              <a:rPr lang="en-US" sz="2000" i="1" dirty="0" smtClean="0">
                <a:solidFill>
                  <a:prstClr val="black"/>
                </a:solidFill>
              </a:rPr>
              <a:t>This project </a:t>
            </a:r>
            <a:r>
              <a:rPr lang="en-US" sz="2000" i="1" dirty="0">
                <a:solidFill>
                  <a:prstClr val="black"/>
                </a:solidFill>
              </a:rPr>
              <a:t>is funded by the Indian Health Service HIV and behavioral health programs, and is </a:t>
            </a:r>
            <a:r>
              <a:rPr lang="en-US" sz="2000" i="1" dirty="0" smtClean="0">
                <a:solidFill>
                  <a:prstClr val="black"/>
                </a:solidFill>
              </a:rPr>
              <a:t>supported </a:t>
            </a:r>
            <a:r>
              <a:rPr lang="en-US" sz="2000" i="1" dirty="0">
                <a:solidFill>
                  <a:prstClr val="black"/>
                </a:solidFill>
              </a:rPr>
              <a:t>in-kind by a SAMHSA GLS grant. This work is also supported in part with funds from the Secretary’s Minority AIDS Initiative Fund.</a:t>
            </a:r>
          </a:p>
        </p:txBody>
      </p:sp>
    </p:spTree>
    <p:extLst>
      <p:ext uri="{BB962C8B-B14F-4D97-AF65-F5344CB8AC3E}">
        <p14:creationId xmlns:p14="http://schemas.microsoft.com/office/powerpoint/2010/main" val="2003448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464111" y="1778284"/>
            <a:ext cx="8567920" cy="5386090"/>
          </a:xfrm>
          <a:prstGeom prst="rect">
            <a:avLst/>
          </a:prstGeom>
          <a:noFill/>
          <a:ln w="9525">
            <a:noFill/>
            <a:miter lim="800000"/>
            <a:headEnd/>
            <a:tailEnd/>
          </a:ln>
        </p:spPr>
        <p:txBody>
          <a:bodyPr wrap="square">
            <a:spAutoFit/>
          </a:bodyPr>
          <a:lstStyle/>
          <a:p>
            <a:r>
              <a:rPr lang="en-US" sz="3600" dirty="0"/>
              <a:t>If any part of this training brings up past or current emotions about a difficult time or experience, please talk with a trusted friend or family member, or a local mental health professional. </a:t>
            </a:r>
          </a:p>
          <a:p>
            <a:endParaRPr lang="en-US" sz="2000" dirty="0"/>
          </a:p>
          <a:p>
            <a:pPr algn="ctr"/>
            <a:r>
              <a:rPr lang="en-US" sz="3600" dirty="0"/>
              <a:t>Dr. Ursula Whiteside</a:t>
            </a:r>
          </a:p>
          <a:p>
            <a:pPr algn="ctr"/>
            <a:r>
              <a:rPr lang="en-US" sz="3600" dirty="0">
                <a:hlinkClick r:id="rId4"/>
              </a:rPr>
              <a:t>ursulawhiteside@gmail.com</a:t>
            </a:r>
            <a:endParaRPr lang="en-US" sz="3600" dirty="0"/>
          </a:p>
          <a:p>
            <a:pPr algn="ctr"/>
            <a:r>
              <a:rPr lang="en-US" sz="3600" u="sng" dirty="0">
                <a:hlinkClick r:id="rId5"/>
              </a:rPr>
              <a:t>www.nowmattersnow.org</a:t>
            </a:r>
            <a:endParaRPr lang="en-US" sz="3600" baseline="0" dirty="0"/>
          </a:p>
          <a:p>
            <a:endParaRPr lang="en-US" sz="3600" dirty="0"/>
          </a:p>
        </p:txBody>
      </p:sp>
      <p:sp>
        <p:nvSpPr>
          <p:cNvPr id="4" name="Title 3"/>
          <p:cNvSpPr>
            <a:spLocks noGrp="1"/>
          </p:cNvSpPr>
          <p:nvPr>
            <p:ph type="title"/>
          </p:nvPr>
        </p:nvSpPr>
        <p:spPr/>
        <p:txBody>
          <a:bodyPr/>
          <a:lstStyle/>
          <a:p>
            <a:pPr marL="274320" indent="-274320">
              <a:spcBef>
                <a:spcPct val="20000"/>
              </a:spcBef>
            </a:pPr>
            <a:r>
              <a:rPr lang="en-US" b="1" dirty="0"/>
              <a:t>Self-Care</a:t>
            </a:r>
            <a:endParaRPr lang="en-US" dirty="0"/>
          </a:p>
        </p:txBody>
      </p:sp>
    </p:spTree>
    <p:extLst>
      <p:ext uri="{BB962C8B-B14F-4D97-AF65-F5344CB8AC3E}">
        <p14:creationId xmlns:p14="http://schemas.microsoft.com/office/powerpoint/2010/main" val="3045566247"/>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craig\AppData\Local\Microsoft\Windows\Temporary Internet Files\Content.Outlook\6XH1BYP5\Summary 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b="42604"/>
          <a:stretch/>
        </p:blipFill>
        <p:spPr bwMode="auto">
          <a:xfrm>
            <a:off x="685800" y="152400"/>
            <a:ext cx="7451663"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571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craig\AppData\Local\Microsoft\Windows\Temporary Internet Files\Content.Outlook\6XH1BYP5\Summary 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t="57502" b="12105"/>
          <a:stretch/>
        </p:blipFill>
        <p:spPr bwMode="auto">
          <a:xfrm>
            <a:off x="68448" y="990600"/>
            <a:ext cx="8999352"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146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craig\AppData\Local\Microsoft\Windows\Temporary Internet Files\Content.Outlook\6XH1BYP5\information source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68" y="304800"/>
            <a:ext cx="9190582" cy="611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340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craig\Desktop\NPAIHB_WERNATIVE\We R Native Images\Tech Survey wordle.png"/>
          <p:cNvPicPr/>
          <p:nvPr/>
        </p:nvPicPr>
        <p:blipFill rotWithShape="1">
          <a:blip r:embed="rId2">
            <a:extLst>
              <a:ext uri="{28A0092B-C50C-407E-A947-70E740481C1C}">
                <a14:useLocalDpi xmlns:a14="http://schemas.microsoft.com/office/drawing/2010/main" val="0"/>
              </a:ext>
            </a:extLst>
          </a:blip>
          <a:srcRect t="12627"/>
          <a:stretch/>
        </p:blipFill>
        <p:spPr bwMode="auto">
          <a:xfrm>
            <a:off x="228600" y="1655541"/>
            <a:ext cx="8763000" cy="5278659"/>
          </a:xfrm>
          <a:prstGeom prst="rect">
            <a:avLst/>
          </a:prstGeom>
          <a:noFill/>
          <a:ln>
            <a:noFill/>
          </a:ln>
          <a:extLst>
            <a:ext uri="{53640926-AAD7-44D8-BBD7-CCE9431645EC}">
              <a14:shadowObscured xmlns:a14="http://schemas.microsoft.com/office/drawing/2010/main"/>
            </a:ext>
          </a:extLst>
        </p:spPr>
      </p:pic>
      <p:sp>
        <p:nvSpPr>
          <p:cNvPr id="3" name="Title 1"/>
          <p:cNvSpPr txBox="1">
            <a:spLocks/>
          </p:cNvSpPr>
          <p:nvPr/>
        </p:nvSpPr>
        <p:spPr>
          <a:xfrm>
            <a:off x="381000" y="152400"/>
            <a:ext cx="8991600" cy="15240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defTabSz="914400"/>
            <a:r>
              <a:rPr lang="en-US" dirty="0" smtClean="0">
                <a:solidFill>
                  <a:srgbClr val="775F55"/>
                </a:solidFill>
              </a:rPr>
              <a:t>What health topics are important for Native youth to learn about?</a:t>
            </a:r>
            <a:endParaRPr lang="en-US" dirty="0">
              <a:solidFill>
                <a:srgbClr val="775F55"/>
              </a:solidFill>
            </a:endParaRPr>
          </a:p>
        </p:txBody>
      </p:sp>
    </p:spTree>
    <p:extLst>
      <p:ext uri="{BB962C8B-B14F-4D97-AF65-F5344CB8AC3E}">
        <p14:creationId xmlns:p14="http://schemas.microsoft.com/office/powerpoint/2010/main" val="874268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craig\AppData\Local\Microsoft\Windows\Temporary Internet Files\Content.Outlook\6XH1BYP5\Question 16 infographic_Upd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4" y="457200"/>
            <a:ext cx="9106308" cy="5663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3408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4.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5.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6.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4.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5.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6.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7.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8.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9.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otalTime>12405</TotalTime>
  <Words>2644</Words>
  <Application>Microsoft Office PowerPoint</Application>
  <PresentationFormat>On-screen Show (4:3)</PresentationFormat>
  <Paragraphs>297</Paragraphs>
  <Slides>42</Slides>
  <Notes>40</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Median</vt:lpstr>
      <vt:lpstr>Civic</vt:lpstr>
      <vt:lpstr>Help youth respond to Concerning Posts On Social Media</vt:lpstr>
      <vt:lpstr>Help youth respond to Concerning Posts On Social Media</vt:lpstr>
      <vt:lpstr>Agenda</vt:lpstr>
      <vt:lpstr>Youth Trends</vt:lpstr>
      <vt:lpstr>PowerPoint Presentation</vt:lpstr>
      <vt:lpstr>PowerPoint Presentation</vt:lpstr>
      <vt:lpstr>PowerPoint Presentation</vt:lpstr>
      <vt:lpstr>PowerPoint Presentation</vt:lpstr>
      <vt:lpstr>PowerPoint Presentation</vt:lpstr>
      <vt:lpstr>Concerning Posts</vt:lpstr>
      <vt:lpstr>What are “Concerning Posts”?</vt:lpstr>
      <vt:lpstr>Why is this training important?</vt:lpstr>
      <vt:lpstr>Seattle Children’s Hospital</vt:lpstr>
      <vt:lpstr>Who is this training for?</vt:lpstr>
      <vt:lpstr>Goal for the Training</vt:lpstr>
      <vt:lpstr>1. Watch the video training (30 min.)</vt:lpstr>
      <vt:lpstr>Review Training Handouts</vt:lpstr>
      <vt:lpstr>Overview for Participants</vt:lpstr>
      <vt:lpstr>What language should I use? </vt:lpstr>
      <vt:lpstr>What Posts Should I Worry About?</vt:lpstr>
      <vt:lpstr>Viewer Care Plan</vt:lpstr>
      <vt:lpstr>Step 1: Start the Conversation</vt:lpstr>
      <vt:lpstr>Step 2: Listen &amp; Assess</vt:lpstr>
      <vt:lpstr>Step 3: Plan &amp; Act</vt:lpstr>
      <vt:lpstr>Resources</vt:lpstr>
      <vt:lpstr>Tips for Responding</vt:lpstr>
      <vt:lpstr>QPR Gatekeeper Training</vt:lpstr>
      <vt:lpstr>Kognito</vt:lpstr>
      <vt:lpstr>THRIVE Suicide &amp; Bullying Brochures</vt:lpstr>
      <vt:lpstr>Community Awareness Activity</vt:lpstr>
      <vt:lpstr>Healthy Native Youth Website</vt:lpstr>
      <vt:lpstr>Healthy Native Youth Website</vt:lpstr>
      <vt:lpstr>PowerPoint Presentation</vt:lpstr>
      <vt:lpstr>PowerPoint Presentation</vt:lpstr>
      <vt:lpstr>PowerPoint Presentation</vt:lpstr>
      <vt:lpstr>PowerPoint Presentation</vt:lpstr>
      <vt:lpstr>PowerPoint Presentation</vt:lpstr>
      <vt:lpstr>PowerPoint Presentation</vt:lpstr>
      <vt:lpstr>Brainstorm: Ideas to Market Healthy Native Youth to Educators?</vt:lpstr>
      <vt:lpstr>Northwest Portland Area Indian Health Board</vt:lpstr>
      <vt:lpstr>PowerPoint Presentation</vt:lpstr>
      <vt:lpstr>Self-Care</vt:lpstr>
    </vt:vector>
  </TitlesOfParts>
  <Company>NPAIHB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one-stop-shop for educators who want to expand learning opportunities for AI/AN youth</dc:title>
  <dc:creator>Amanda Gaston</dc:creator>
  <cp:lastModifiedBy>Tommy Ghost Dog</cp:lastModifiedBy>
  <cp:revision>364</cp:revision>
  <dcterms:created xsi:type="dcterms:W3CDTF">2017-02-13T10:42:03Z</dcterms:created>
  <dcterms:modified xsi:type="dcterms:W3CDTF">2017-08-17T04:14:39Z</dcterms:modified>
</cp:coreProperties>
</file>